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9"/>
  </p:notesMasterIdLst>
  <p:sldIdLst>
    <p:sldId id="256" r:id="rId3"/>
    <p:sldId id="257" r:id="rId4"/>
    <p:sldId id="258" r:id="rId5"/>
    <p:sldId id="259" r:id="rId6"/>
    <p:sldId id="260" r:id="rId7"/>
    <p:sldId id="261" r:id="rId8"/>
    <p:sldId id="262" r:id="rId9"/>
    <p:sldId id="271" r:id="rId10"/>
    <p:sldId id="263" r:id="rId11"/>
    <p:sldId id="264" r:id="rId12"/>
    <p:sldId id="265" r:id="rId13"/>
    <p:sldId id="266" r:id="rId14"/>
    <p:sldId id="267" r:id="rId15"/>
    <p:sldId id="268" r:id="rId16"/>
    <p:sldId id="269" r:id="rId17"/>
    <p:sldId id="270" r:id="rId18"/>
  </p:sldIdLst>
  <p:sldSz cx="9144000" cy="5143500" type="screen16x9"/>
  <p:notesSz cx="6858000" cy="9144000"/>
  <p:embeddedFontLst>
    <p:embeddedFont>
      <p:font typeface="Cambria" panose="02040503050406030204" pitchFamily="18" charset="0"/>
      <p:regular r:id="rId20"/>
      <p:bold r:id="rId21"/>
      <p:italic r:id="rId22"/>
      <p:boldItalic r:id="rId23"/>
    </p:embeddedFont>
    <p:embeddedFont>
      <p:font typeface="Montserrat" panose="000005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489">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5782989-3831-423C-85AE-72C619588080}">
  <a:tblStyle styleId="{65782989-3831-423C-85AE-72C61958808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5" d="100"/>
          <a:sy n="125" d="100"/>
        </p:scale>
        <p:origin x="5352" y="1524"/>
      </p:cViewPr>
      <p:guideLst>
        <p:guide orient="horz" pos="1489"/>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font" Target="fonts/font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3ef469749d_2_45:notes"/>
          <p:cNvSpPr txBox="1">
            <a:spLocks noGrp="1"/>
          </p:cNvSpPr>
          <p:nvPr>
            <p:ph type="body" idx="1"/>
          </p:nvPr>
        </p:nvSpPr>
        <p:spPr>
          <a:xfrm>
            <a:off x="686421" y="4344025"/>
            <a:ext cx="5485158" cy="4114488"/>
          </a:xfrm>
          <a:prstGeom prst="rect">
            <a:avLst/>
          </a:prstGeom>
          <a:noFill/>
          <a:ln>
            <a:noFill/>
          </a:ln>
        </p:spPr>
        <p:txBody>
          <a:bodyPr spcFirstLastPara="1" wrap="square" lIns="89600" tIns="89600" rIns="89600" bIns="89600" anchor="t" anchorCtr="0">
            <a:noAutofit/>
          </a:bodyPr>
          <a:lstStyle/>
          <a:p>
            <a:pPr marL="0" lvl="0" indent="0" algn="l" rtl="0">
              <a:lnSpc>
                <a:spcPct val="100000"/>
              </a:lnSpc>
              <a:spcBef>
                <a:spcPts val="0"/>
              </a:spcBef>
              <a:spcAft>
                <a:spcPts val="0"/>
              </a:spcAft>
              <a:buSzPts val="1100"/>
              <a:buNone/>
            </a:pPr>
            <a:endParaRPr/>
          </a:p>
        </p:txBody>
      </p:sp>
      <p:sp>
        <p:nvSpPr>
          <p:cNvPr id="97" name="Google Shape;97;g23ef469749d_2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3ef469749d_2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g23ef469749d_2_128:notes"/>
          <p:cNvSpPr txBox="1">
            <a:spLocks noGrp="1"/>
          </p:cNvSpPr>
          <p:nvPr>
            <p:ph type="body" idx="1"/>
          </p:nvPr>
        </p:nvSpPr>
        <p:spPr>
          <a:xfrm>
            <a:off x="686421" y="4344025"/>
            <a:ext cx="5485158" cy="4114488"/>
          </a:xfrm>
          <a:prstGeom prst="rect">
            <a:avLst/>
          </a:prstGeom>
          <a:noFill/>
          <a:ln>
            <a:noFill/>
          </a:ln>
        </p:spPr>
        <p:txBody>
          <a:bodyPr spcFirstLastPara="1" wrap="square" lIns="89600" tIns="44800" rIns="89600" bIns="44800" anchor="t" anchorCtr="0">
            <a:noAutofit/>
          </a:bodyPr>
          <a:lstStyle/>
          <a:p>
            <a:pPr marL="0" lvl="0" indent="0" algn="l" rtl="0">
              <a:lnSpc>
                <a:spcPct val="100000"/>
              </a:lnSpc>
              <a:spcBef>
                <a:spcPts val="0"/>
              </a:spcBef>
              <a:spcAft>
                <a:spcPts val="0"/>
              </a:spcAft>
              <a:buSzPts val="1100"/>
              <a:buNone/>
            </a:pPr>
            <a:endParaRPr sz="1400"/>
          </a:p>
        </p:txBody>
      </p:sp>
      <p:sp>
        <p:nvSpPr>
          <p:cNvPr id="222" name="Google Shape;222;g23ef469749d_2_128:notes"/>
          <p:cNvSpPr txBox="1">
            <a:spLocks noGrp="1"/>
          </p:cNvSpPr>
          <p:nvPr>
            <p:ph type="sldNum" idx="12"/>
          </p:nvPr>
        </p:nvSpPr>
        <p:spPr>
          <a:xfrm>
            <a:off x="3884026" y="8684926"/>
            <a:ext cx="2972421" cy="457513"/>
          </a:xfrm>
          <a:prstGeom prst="rect">
            <a:avLst/>
          </a:prstGeom>
          <a:noFill/>
          <a:ln>
            <a:noFill/>
          </a:ln>
        </p:spPr>
        <p:txBody>
          <a:bodyPr spcFirstLastPara="1" wrap="square" lIns="89600" tIns="44800" rIns="89600" bIns="448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10</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7c447ee7b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9" name="Google Shape;239;g27c447ee7b5_0_21:notes"/>
          <p:cNvSpPr txBox="1">
            <a:spLocks noGrp="1"/>
          </p:cNvSpPr>
          <p:nvPr>
            <p:ph type="body" idx="1"/>
          </p:nvPr>
        </p:nvSpPr>
        <p:spPr>
          <a:xfrm>
            <a:off x="686421" y="4344025"/>
            <a:ext cx="5485200" cy="4114500"/>
          </a:xfrm>
          <a:prstGeom prst="rect">
            <a:avLst/>
          </a:prstGeom>
          <a:noFill/>
          <a:ln>
            <a:noFill/>
          </a:ln>
        </p:spPr>
        <p:txBody>
          <a:bodyPr spcFirstLastPara="1" wrap="square" lIns="89600" tIns="44800" rIns="89600" bIns="44800" anchor="t" anchorCtr="0">
            <a:noAutofit/>
          </a:bodyPr>
          <a:lstStyle/>
          <a:p>
            <a:pPr marL="0" lvl="0" indent="0" algn="l" rtl="0">
              <a:lnSpc>
                <a:spcPct val="100000"/>
              </a:lnSpc>
              <a:spcBef>
                <a:spcPts val="0"/>
              </a:spcBef>
              <a:spcAft>
                <a:spcPts val="0"/>
              </a:spcAft>
              <a:buSzPts val="1100"/>
              <a:buNone/>
            </a:pPr>
            <a:endParaRPr sz="1400"/>
          </a:p>
        </p:txBody>
      </p:sp>
      <p:sp>
        <p:nvSpPr>
          <p:cNvPr id="240" name="Google Shape;240;g27c447ee7b5_0_21:notes"/>
          <p:cNvSpPr txBox="1">
            <a:spLocks noGrp="1"/>
          </p:cNvSpPr>
          <p:nvPr>
            <p:ph type="sldNum" idx="12"/>
          </p:nvPr>
        </p:nvSpPr>
        <p:spPr>
          <a:xfrm>
            <a:off x="3884026" y="8684926"/>
            <a:ext cx="2972400" cy="457500"/>
          </a:xfrm>
          <a:prstGeom prst="rect">
            <a:avLst/>
          </a:prstGeom>
          <a:noFill/>
          <a:ln>
            <a:noFill/>
          </a:ln>
        </p:spPr>
        <p:txBody>
          <a:bodyPr spcFirstLastPara="1" wrap="square" lIns="89600" tIns="44800" rIns="89600" bIns="448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11</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3ef469749d_2_139:notes"/>
          <p:cNvSpPr txBox="1">
            <a:spLocks noGrp="1"/>
          </p:cNvSpPr>
          <p:nvPr>
            <p:ph type="body" idx="1"/>
          </p:nvPr>
        </p:nvSpPr>
        <p:spPr>
          <a:xfrm>
            <a:off x="686421" y="4344025"/>
            <a:ext cx="5485158" cy="4114488"/>
          </a:xfrm>
          <a:prstGeom prst="rect">
            <a:avLst/>
          </a:prstGeom>
          <a:noFill/>
          <a:ln>
            <a:noFill/>
          </a:ln>
        </p:spPr>
        <p:txBody>
          <a:bodyPr spcFirstLastPara="1" wrap="square" lIns="89600" tIns="89600" rIns="89600" bIns="89600" anchor="t" anchorCtr="0">
            <a:noAutofit/>
          </a:bodyPr>
          <a:lstStyle/>
          <a:p>
            <a:pPr marL="0" lvl="0" indent="0" algn="l" rtl="0">
              <a:lnSpc>
                <a:spcPct val="100000"/>
              </a:lnSpc>
              <a:spcBef>
                <a:spcPts val="0"/>
              </a:spcBef>
              <a:spcAft>
                <a:spcPts val="0"/>
              </a:spcAft>
              <a:buSzPts val="1100"/>
              <a:buNone/>
            </a:pPr>
            <a:endParaRPr/>
          </a:p>
        </p:txBody>
      </p:sp>
      <p:sp>
        <p:nvSpPr>
          <p:cNvPr id="255" name="Google Shape;255;g23ef469749d_2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23ef469749d_2_149:notes"/>
          <p:cNvSpPr txBox="1">
            <a:spLocks noGrp="1"/>
          </p:cNvSpPr>
          <p:nvPr>
            <p:ph type="body" idx="1"/>
          </p:nvPr>
        </p:nvSpPr>
        <p:spPr>
          <a:xfrm>
            <a:off x="686421" y="4344025"/>
            <a:ext cx="5485158" cy="4114488"/>
          </a:xfrm>
          <a:prstGeom prst="rect">
            <a:avLst/>
          </a:prstGeom>
          <a:noFill/>
          <a:ln>
            <a:noFill/>
          </a:ln>
        </p:spPr>
        <p:txBody>
          <a:bodyPr spcFirstLastPara="1" wrap="square" lIns="89600" tIns="89600" rIns="89600" bIns="89600" anchor="t" anchorCtr="0">
            <a:noAutofit/>
          </a:bodyPr>
          <a:lstStyle/>
          <a:p>
            <a:pPr marL="0" lvl="0" indent="0" algn="l" rtl="0">
              <a:lnSpc>
                <a:spcPct val="100000"/>
              </a:lnSpc>
              <a:spcBef>
                <a:spcPts val="0"/>
              </a:spcBef>
              <a:spcAft>
                <a:spcPts val="0"/>
              </a:spcAft>
              <a:buSzPts val="1100"/>
              <a:buNone/>
            </a:pPr>
            <a:endParaRPr/>
          </a:p>
        </p:txBody>
      </p:sp>
      <p:sp>
        <p:nvSpPr>
          <p:cNvPr id="266" name="Google Shape;266;g23ef469749d_2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3ef469749d_2_159:notes"/>
          <p:cNvSpPr txBox="1">
            <a:spLocks noGrp="1"/>
          </p:cNvSpPr>
          <p:nvPr>
            <p:ph type="body" idx="1"/>
          </p:nvPr>
        </p:nvSpPr>
        <p:spPr>
          <a:xfrm>
            <a:off x="686421" y="4344025"/>
            <a:ext cx="5485158" cy="4114488"/>
          </a:xfrm>
          <a:prstGeom prst="rect">
            <a:avLst/>
          </a:prstGeom>
          <a:noFill/>
          <a:ln>
            <a:noFill/>
          </a:ln>
        </p:spPr>
        <p:txBody>
          <a:bodyPr spcFirstLastPara="1" wrap="square" lIns="89600" tIns="89600" rIns="89600" bIns="89600" anchor="t" anchorCtr="0">
            <a:noAutofit/>
          </a:bodyPr>
          <a:lstStyle/>
          <a:p>
            <a:pPr marL="0" lvl="0" indent="0" algn="l" rtl="0">
              <a:lnSpc>
                <a:spcPct val="100000"/>
              </a:lnSpc>
              <a:spcBef>
                <a:spcPts val="0"/>
              </a:spcBef>
              <a:spcAft>
                <a:spcPts val="0"/>
              </a:spcAft>
              <a:buSzPts val="1100"/>
              <a:buNone/>
            </a:pPr>
            <a:endParaRPr/>
          </a:p>
        </p:txBody>
      </p:sp>
      <p:sp>
        <p:nvSpPr>
          <p:cNvPr id="277" name="Google Shape;277;g23ef469749d_2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7ae7d1fc6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7ae7d1fc6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3ef469749d_2_169:notes"/>
          <p:cNvSpPr txBox="1">
            <a:spLocks noGrp="1"/>
          </p:cNvSpPr>
          <p:nvPr>
            <p:ph type="body" idx="1"/>
          </p:nvPr>
        </p:nvSpPr>
        <p:spPr>
          <a:xfrm>
            <a:off x="686421" y="4344025"/>
            <a:ext cx="5485158" cy="4114488"/>
          </a:xfrm>
          <a:prstGeom prst="rect">
            <a:avLst/>
          </a:prstGeom>
          <a:noFill/>
          <a:ln>
            <a:noFill/>
          </a:ln>
        </p:spPr>
        <p:txBody>
          <a:bodyPr spcFirstLastPara="1" wrap="square" lIns="89600" tIns="89600" rIns="89600" bIns="89600" anchor="t" anchorCtr="0">
            <a:noAutofit/>
          </a:bodyPr>
          <a:lstStyle/>
          <a:p>
            <a:pPr marL="0" lvl="0" indent="0" algn="l" rtl="0">
              <a:lnSpc>
                <a:spcPct val="100000"/>
              </a:lnSpc>
              <a:spcBef>
                <a:spcPts val="0"/>
              </a:spcBef>
              <a:spcAft>
                <a:spcPts val="0"/>
              </a:spcAft>
              <a:buSzPts val="1100"/>
              <a:buNone/>
            </a:pPr>
            <a:endParaRPr/>
          </a:p>
        </p:txBody>
      </p:sp>
      <p:sp>
        <p:nvSpPr>
          <p:cNvPr id="299" name="Google Shape;299;g23ef469749d_2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3ef469749d_2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 name="Google Shape;108;g23ef469749d_2_56:notes"/>
          <p:cNvSpPr txBox="1">
            <a:spLocks noGrp="1"/>
          </p:cNvSpPr>
          <p:nvPr>
            <p:ph type="body" idx="1"/>
          </p:nvPr>
        </p:nvSpPr>
        <p:spPr>
          <a:xfrm>
            <a:off x="686421" y="4344025"/>
            <a:ext cx="5485158" cy="4114488"/>
          </a:xfrm>
          <a:prstGeom prst="rect">
            <a:avLst/>
          </a:prstGeom>
          <a:noFill/>
          <a:ln>
            <a:noFill/>
          </a:ln>
        </p:spPr>
        <p:txBody>
          <a:bodyPr spcFirstLastPara="1" wrap="square" lIns="89600" tIns="44800" rIns="89600" bIns="44800" anchor="t" anchorCtr="0">
            <a:noAutofit/>
          </a:bodyPr>
          <a:lstStyle/>
          <a:p>
            <a:pPr marL="0" lvl="0" indent="0" algn="l" rtl="0">
              <a:lnSpc>
                <a:spcPct val="100000"/>
              </a:lnSpc>
              <a:spcBef>
                <a:spcPts val="0"/>
              </a:spcBef>
              <a:spcAft>
                <a:spcPts val="0"/>
              </a:spcAft>
              <a:buSzPts val="1100"/>
              <a:buNone/>
            </a:pPr>
            <a:endParaRPr sz="1400"/>
          </a:p>
        </p:txBody>
      </p:sp>
      <p:sp>
        <p:nvSpPr>
          <p:cNvPr id="109" name="Google Shape;109;g23ef469749d_2_56:notes"/>
          <p:cNvSpPr txBox="1">
            <a:spLocks noGrp="1"/>
          </p:cNvSpPr>
          <p:nvPr>
            <p:ph type="sldNum" idx="12"/>
          </p:nvPr>
        </p:nvSpPr>
        <p:spPr>
          <a:xfrm>
            <a:off x="3884026" y="8684926"/>
            <a:ext cx="2972421" cy="457513"/>
          </a:xfrm>
          <a:prstGeom prst="rect">
            <a:avLst/>
          </a:prstGeom>
          <a:noFill/>
          <a:ln>
            <a:noFill/>
          </a:ln>
        </p:spPr>
        <p:txBody>
          <a:bodyPr spcFirstLastPara="1" wrap="square" lIns="89600" tIns="44800" rIns="89600" bIns="448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2</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3ef469749d_2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 name="Google Shape;120;g23ef469749d_2_67:notes"/>
          <p:cNvSpPr txBox="1">
            <a:spLocks noGrp="1"/>
          </p:cNvSpPr>
          <p:nvPr>
            <p:ph type="body" idx="1"/>
          </p:nvPr>
        </p:nvSpPr>
        <p:spPr>
          <a:xfrm>
            <a:off x="686421" y="4344025"/>
            <a:ext cx="5485158" cy="4114488"/>
          </a:xfrm>
          <a:prstGeom prst="rect">
            <a:avLst/>
          </a:prstGeom>
          <a:noFill/>
          <a:ln>
            <a:noFill/>
          </a:ln>
        </p:spPr>
        <p:txBody>
          <a:bodyPr spcFirstLastPara="1" wrap="square" lIns="89600" tIns="44800" rIns="89600" bIns="44800" anchor="t" anchorCtr="0">
            <a:noAutofit/>
          </a:bodyPr>
          <a:lstStyle/>
          <a:p>
            <a:pPr marL="0" lvl="0" indent="0" algn="l" rtl="0">
              <a:lnSpc>
                <a:spcPct val="100000"/>
              </a:lnSpc>
              <a:spcBef>
                <a:spcPts val="0"/>
              </a:spcBef>
              <a:spcAft>
                <a:spcPts val="0"/>
              </a:spcAft>
              <a:buSzPts val="1100"/>
              <a:buNone/>
            </a:pPr>
            <a:endParaRPr sz="1400"/>
          </a:p>
        </p:txBody>
      </p:sp>
      <p:sp>
        <p:nvSpPr>
          <p:cNvPr id="121" name="Google Shape;121;g23ef469749d_2_67:notes"/>
          <p:cNvSpPr txBox="1">
            <a:spLocks noGrp="1"/>
          </p:cNvSpPr>
          <p:nvPr>
            <p:ph type="sldNum" idx="12"/>
          </p:nvPr>
        </p:nvSpPr>
        <p:spPr>
          <a:xfrm>
            <a:off x="3884026" y="8684926"/>
            <a:ext cx="2972421" cy="457513"/>
          </a:xfrm>
          <a:prstGeom prst="rect">
            <a:avLst/>
          </a:prstGeom>
          <a:noFill/>
          <a:ln>
            <a:noFill/>
          </a:ln>
        </p:spPr>
        <p:txBody>
          <a:bodyPr spcFirstLastPara="1" wrap="square" lIns="89600" tIns="44800" rIns="89600" bIns="448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3</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3ef469749d_2_78:notes"/>
          <p:cNvSpPr txBox="1">
            <a:spLocks noGrp="1"/>
          </p:cNvSpPr>
          <p:nvPr>
            <p:ph type="body" idx="1"/>
          </p:nvPr>
        </p:nvSpPr>
        <p:spPr>
          <a:xfrm>
            <a:off x="686421" y="4344025"/>
            <a:ext cx="5485158" cy="4114488"/>
          </a:xfrm>
          <a:prstGeom prst="rect">
            <a:avLst/>
          </a:prstGeom>
          <a:noFill/>
          <a:ln>
            <a:noFill/>
          </a:ln>
        </p:spPr>
        <p:txBody>
          <a:bodyPr spcFirstLastPara="1" wrap="square" lIns="89600" tIns="89600" rIns="89600" bIns="89600" anchor="t" anchorCtr="0">
            <a:noAutofit/>
          </a:bodyPr>
          <a:lstStyle/>
          <a:p>
            <a:pPr marL="0" lvl="0" indent="0" algn="l" rtl="0">
              <a:lnSpc>
                <a:spcPct val="100000"/>
              </a:lnSpc>
              <a:spcBef>
                <a:spcPts val="0"/>
              </a:spcBef>
              <a:spcAft>
                <a:spcPts val="0"/>
              </a:spcAft>
              <a:buSzPts val="1100"/>
              <a:buNone/>
            </a:pPr>
            <a:endParaRPr/>
          </a:p>
        </p:txBody>
      </p:sp>
      <p:sp>
        <p:nvSpPr>
          <p:cNvPr id="132" name="Google Shape;132;g23ef469749d_2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3ef469749d_2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 name="Google Shape;144;g23ef469749d_2_88:notes"/>
          <p:cNvSpPr txBox="1">
            <a:spLocks noGrp="1"/>
          </p:cNvSpPr>
          <p:nvPr>
            <p:ph type="body" idx="1"/>
          </p:nvPr>
        </p:nvSpPr>
        <p:spPr>
          <a:xfrm>
            <a:off x="686421" y="4344025"/>
            <a:ext cx="5485158" cy="4114488"/>
          </a:xfrm>
          <a:prstGeom prst="rect">
            <a:avLst/>
          </a:prstGeom>
          <a:noFill/>
          <a:ln>
            <a:noFill/>
          </a:ln>
        </p:spPr>
        <p:txBody>
          <a:bodyPr spcFirstLastPara="1" wrap="square" lIns="89600" tIns="44800" rIns="89600" bIns="44800" anchor="t" anchorCtr="0">
            <a:noAutofit/>
          </a:bodyPr>
          <a:lstStyle/>
          <a:p>
            <a:pPr marL="0" lvl="0" indent="0" algn="l" rtl="0">
              <a:lnSpc>
                <a:spcPct val="100000"/>
              </a:lnSpc>
              <a:spcBef>
                <a:spcPts val="0"/>
              </a:spcBef>
              <a:spcAft>
                <a:spcPts val="0"/>
              </a:spcAft>
              <a:buSzPts val="1100"/>
              <a:buNone/>
            </a:pPr>
            <a:endParaRPr sz="1400"/>
          </a:p>
        </p:txBody>
      </p:sp>
      <p:sp>
        <p:nvSpPr>
          <p:cNvPr id="145" name="Google Shape;145;g23ef469749d_2_88:notes"/>
          <p:cNvSpPr txBox="1">
            <a:spLocks noGrp="1"/>
          </p:cNvSpPr>
          <p:nvPr>
            <p:ph type="sldNum" idx="12"/>
          </p:nvPr>
        </p:nvSpPr>
        <p:spPr>
          <a:xfrm>
            <a:off x="3884026" y="8684926"/>
            <a:ext cx="2972421" cy="457513"/>
          </a:xfrm>
          <a:prstGeom prst="rect">
            <a:avLst/>
          </a:prstGeom>
          <a:noFill/>
          <a:ln>
            <a:noFill/>
          </a:ln>
        </p:spPr>
        <p:txBody>
          <a:bodyPr spcFirstLastPara="1" wrap="square" lIns="89600" tIns="44800" rIns="89600" bIns="448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5</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7c36cb60b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7c36cb60b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3ef469749d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g23ef469749d_2_99:notes"/>
          <p:cNvSpPr txBox="1">
            <a:spLocks noGrp="1"/>
          </p:cNvSpPr>
          <p:nvPr>
            <p:ph type="body" idx="1"/>
          </p:nvPr>
        </p:nvSpPr>
        <p:spPr>
          <a:xfrm>
            <a:off x="686421" y="4344025"/>
            <a:ext cx="5485158" cy="4114488"/>
          </a:xfrm>
          <a:prstGeom prst="rect">
            <a:avLst/>
          </a:prstGeom>
          <a:noFill/>
          <a:ln>
            <a:noFill/>
          </a:ln>
        </p:spPr>
        <p:txBody>
          <a:bodyPr spcFirstLastPara="1" wrap="square" lIns="89600" tIns="44800" rIns="89600" bIns="44800" anchor="t" anchorCtr="0">
            <a:noAutofit/>
          </a:bodyPr>
          <a:lstStyle/>
          <a:p>
            <a:pPr marL="0" lvl="0" indent="0" algn="l" rtl="0">
              <a:lnSpc>
                <a:spcPct val="100000"/>
              </a:lnSpc>
              <a:spcBef>
                <a:spcPts val="0"/>
              </a:spcBef>
              <a:spcAft>
                <a:spcPts val="0"/>
              </a:spcAft>
              <a:buSzPts val="1100"/>
              <a:buNone/>
            </a:pPr>
            <a:r>
              <a:rPr lang="en" sz="1400"/>
              <a:t>How we trained the model</a:t>
            </a:r>
            <a:endParaRPr sz="1400"/>
          </a:p>
          <a:p>
            <a:pPr marL="0" lvl="0" indent="0" algn="l" rtl="0">
              <a:lnSpc>
                <a:spcPct val="100000"/>
              </a:lnSpc>
              <a:spcBef>
                <a:spcPts val="0"/>
              </a:spcBef>
              <a:spcAft>
                <a:spcPts val="0"/>
              </a:spcAft>
              <a:buSzPts val="1100"/>
              <a:buNone/>
            </a:pPr>
            <a:r>
              <a:rPr lang="en" sz="1400"/>
              <a:t>Spend more time here</a:t>
            </a:r>
            <a:endParaRPr sz="1400"/>
          </a:p>
        </p:txBody>
      </p:sp>
      <p:sp>
        <p:nvSpPr>
          <p:cNvPr id="180" name="Google Shape;180;g23ef469749d_2_99:notes"/>
          <p:cNvSpPr txBox="1">
            <a:spLocks noGrp="1"/>
          </p:cNvSpPr>
          <p:nvPr>
            <p:ph type="sldNum" idx="12"/>
          </p:nvPr>
        </p:nvSpPr>
        <p:spPr>
          <a:xfrm>
            <a:off x="3884026" y="8684926"/>
            <a:ext cx="2972421" cy="457513"/>
          </a:xfrm>
          <a:prstGeom prst="rect">
            <a:avLst/>
          </a:prstGeom>
          <a:noFill/>
          <a:ln>
            <a:noFill/>
          </a:ln>
        </p:spPr>
        <p:txBody>
          <a:bodyPr spcFirstLastPara="1" wrap="square" lIns="89600" tIns="44800" rIns="89600" bIns="448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7</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3ef469749d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g23ef469749d_2_99:notes"/>
          <p:cNvSpPr txBox="1">
            <a:spLocks noGrp="1"/>
          </p:cNvSpPr>
          <p:nvPr>
            <p:ph type="body" idx="1"/>
          </p:nvPr>
        </p:nvSpPr>
        <p:spPr>
          <a:xfrm>
            <a:off x="686421" y="4344025"/>
            <a:ext cx="5485158" cy="4114488"/>
          </a:xfrm>
          <a:prstGeom prst="rect">
            <a:avLst/>
          </a:prstGeom>
          <a:noFill/>
          <a:ln>
            <a:noFill/>
          </a:ln>
        </p:spPr>
        <p:txBody>
          <a:bodyPr spcFirstLastPara="1" wrap="square" lIns="89600" tIns="44800" rIns="89600" bIns="44800" anchor="t" anchorCtr="0">
            <a:noAutofit/>
          </a:bodyPr>
          <a:lstStyle/>
          <a:p>
            <a:pPr marL="0" lvl="0" indent="0" algn="l" rtl="0">
              <a:lnSpc>
                <a:spcPct val="100000"/>
              </a:lnSpc>
              <a:spcBef>
                <a:spcPts val="0"/>
              </a:spcBef>
              <a:spcAft>
                <a:spcPts val="0"/>
              </a:spcAft>
              <a:buSzPts val="1100"/>
              <a:buNone/>
            </a:pPr>
            <a:r>
              <a:rPr lang="en" sz="1400"/>
              <a:t>How we trained the model</a:t>
            </a:r>
            <a:endParaRPr sz="1400"/>
          </a:p>
          <a:p>
            <a:pPr marL="0" lvl="0" indent="0" algn="l" rtl="0">
              <a:lnSpc>
                <a:spcPct val="100000"/>
              </a:lnSpc>
              <a:spcBef>
                <a:spcPts val="0"/>
              </a:spcBef>
              <a:spcAft>
                <a:spcPts val="0"/>
              </a:spcAft>
              <a:buSzPts val="1100"/>
              <a:buNone/>
            </a:pPr>
            <a:r>
              <a:rPr lang="en" sz="1400"/>
              <a:t>Spend more time here</a:t>
            </a:r>
            <a:endParaRPr sz="1400"/>
          </a:p>
        </p:txBody>
      </p:sp>
      <p:sp>
        <p:nvSpPr>
          <p:cNvPr id="180" name="Google Shape;180;g23ef469749d_2_99:notes"/>
          <p:cNvSpPr txBox="1">
            <a:spLocks noGrp="1"/>
          </p:cNvSpPr>
          <p:nvPr>
            <p:ph type="sldNum" idx="12"/>
          </p:nvPr>
        </p:nvSpPr>
        <p:spPr>
          <a:xfrm>
            <a:off x="3884026" y="8684926"/>
            <a:ext cx="2972421" cy="457513"/>
          </a:xfrm>
          <a:prstGeom prst="rect">
            <a:avLst/>
          </a:prstGeom>
          <a:noFill/>
          <a:ln>
            <a:noFill/>
          </a:ln>
        </p:spPr>
        <p:txBody>
          <a:bodyPr spcFirstLastPara="1" wrap="square" lIns="89600" tIns="44800" rIns="89600" bIns="448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5881170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3ef469749d_2_118:notes"/>
          <p:cNvSpPr txBox="1">
            <a:spLocks noGrp="1"/>
          </p:cNvSpPr>
          <p:nvPr>
            <p:ph type="body" idx="1"/>
          </p:nvPr>
        </p:nvSpPr>
        <p:spPr>
          <a:xfrm>
            <a:off x="686421" y="4344025"/>
            <a:ext cx="5485158" cy="4114488"/>
          </a:xfrm>
          <a:prstGeom prst="rect">
            <a:avLst/>
          </a:prstGeom>
          <a:noFill/>
          <a:ln>
            <a:noFill/>
          </a:ln>
        </p:spPr>
        <p:txBody>
          <a:bodyPr spcFirstLastPara="1" wrap="square" lIns="89600" tIns="89600" rIns="89600" bIns="89600" anchor="t" anchorCtr="0">
            <a:noAutofit/>
          </a:bodyPr>
          <a:lstStyle/>
          <a:p>
            <a:pPr marL="0" lvl="0" indent="0" algn="l" rtl="0">
              <a:lnSpc>
                <a:spcPct val="100000"/>
              </a:lnSpc>
              <a:spcBef>
                <a:spcPts val="0"/>
              </a:spcBef>
              <a:spcAft>
                <a:spcPts val="0"/>
              </a:spcAft>
              <a:buSzPts val="1100"/>
              <a:buNone/>
            </a:pPr>
            <a:endParaRPr/>
          </a:p>
        </p:txBody>
      </p:sp>
      <p:sp>
        <p:nvSpPr>
          <p:cNvPr id="209" name="Google Shape;209;g23ef469749d_2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hyperlink" Target="http://drive.google.com/file/d/1HvbOl1Lar5ExB1KbDnKSRiYl8V7pRlMg/view"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hyperlink" Target="http://drive.google.com/file/d/1z7WvpAYG4Yf3dDtk9sK3PJoH1lpCoCP-/view" TargetMode="Externa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75975" y="2274875"/>
            <a:ext cx="6263700" cy="507900"/>
          </a:xfrm>
          <a:prstGeom prst="rect">
            <a:avLst/>
          </a:prstGeom>
          <a:noFill/>
          <a:ln>
            <a:noFill/>
          </a:ln>
        </p:spPr>
        <p:txBody>
          <a:bodyPr spcFirstLastPara="1" wrap="square" lIns="91425" tIns="45700" rIns="91425" bIns="45700" anchor="b" anchorCtr="0">
            <a:spAutoFit/>
          </a:bodyPr>
          <a:lstStyle/>
          <a:p>
            <a:pPr marL="0" lvl="0" indent="0" algn="ctr" rtl="0">
              <a:lnSpc>
                <a:spcPct val="115000"/>
              </a:lnSpc>
              <a:spcBef>
                <a:spcPts val="0"/>
              </a:spcBef>
              <a:spcAft>
                <a:spcPts val="0"/>
              </a:spcAft>
              <a:buSzPts val="5200"/>
              <a:buNone/>
            </a:pPr>
            <a:r>
              <a:rPr lang="en" sz="2700" b="1">
                <a:solidFill>
                  <a:srgbClr val="000000"/>
                </a:solidFill>
                <a:latin typeface="Montserrat"/>
                <a:ea typeface="Montserrat"/>
                <a:cs typeface="Montserrat"/>
                <a:sym typeface="Montserrat"/>
              </a:rPr>
              <a:t>NVIDIA TX Autonomous Vehicle</a:t>
            </a:r>
            <a:endParaRPr sz="2700" b="1">
              <a:solidFill>
                <a:srgbClr val="000000"/>
              </a:solidFill>
              <a:latin typeface="Montserrat"/>
              <a:ea typeface="Montserrat"/>
              <a:cs typeface="Montserrat"/>
              <a:sym typeface="Montserrat"/>
            </a:endParaRPr>
          </a:p>
        </p:txBody>
      </p:sp>
      <p:sp>
        <p:nvSpPr>
          <p:cNvPr id="100" name="Google Shape;100;p25"/>
          <p:cNvSpPr txBox="1">
            <a:spLocks noGrp="1"/>
          </p:cNvSpPr>
          <p:nvPr>
            <p:ph type="subTitle" idx="1"/>
          </p:nvPr>
        </p:nvSpPr>
        <p:spPr>
          <a:xfrm>
            <a:off x="311700" y="2834125"/>
            <a:ext cx="8520600" cy="792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300"/>
              <a:buNone/>
            </a:pPr>
            <a:r>
              <a:rPr lang="en" sz="1300" b="1">
                <a:solidFill>
                  <a:schemeClr val="dk1"/>
                </a:solidFill>
                <a:latin typeface="Arial"/>
                <a:ea typeface="Arial"/>
                <a:cs typeface="Arial"/>
                <a:sym typeface="Arial"/>
              </a:rPr>
              <a:t>Name: Chan Ryu, Maximilian See</a:t>
            </a:r>
            <a:endParaRPr sz="1300" b="1">
              <a:solidFill>
                <a:schemeClr val="dk1"/>
              </a:solidFill>
              <a:latin typeface="Arial"/>
              <a:ea typeface="Arial"/>
              <a:cs typeface="Arial"/>
              <a:sym typeface="Arial"/>
            </a:endParaRPr>
          </a:p>
          <a:p>
            <a:pPr marL="0" lvl="0" indent="0" algn="l" rtl="0">
              <a:lnSpc>
                <a:spcPct val="100000"/>
              </a:lnSpc>
              <a:spcBef>
                <a:spcPts val="400"/>
              </a:spcBef>
              <a:spcAft>
                <a:spcPts val="0"/>
              </a:spcAft>
              <a:buSzPts val="1300"/>
              <a:buNone/>
            </a:pPr>
            <a:r>
              <a:rPr lang="en" sz="1300" b="1">
                <a:solidFill>
                  <a:schemeClr val="dk1"/>
                </a:solidFill>
                <a:latin typeface="Arial"/>
                <a:ea typeface="Arial"/>
                <a:cs typeface="Arial"/>
                <a:sym typeface="Arial"/>
              </a:rPr>
              <a:t>Matrix: 2101726D, 2102869A</a:t>
            </a:r>
            <a:endParaRPr sz="1300" b="1">
              <a:solidFill>
                <a:schemeClr val="dk1"/>
              </a:solidFill>
              <a:latin typeface="Arial"/>
              <a:ea typeface="Arial"/>
              <a:cs typeface="Arial"/>
              <a:sym typeface="Arial"/>
            </a:endParaRPr>
          </a:p>
          <a:p>
            <a:pPr marL="0" lvl="0" indent="0" algn="l" rtl="0">
              <a:lnSpc>
                <a:spcPct val="100000"/>
              </a:lnSpc>
              <a:spcBef>
                <a:spcPts val="400"/>
              </a:spcBef>
              <a:spcAft>
                <a:spcPts val="0"/>
              </a:spcAft>
              <a:buSzPts val="1300"/>
              <a:buNone/>
            </a:pPr>
            <a:r>
              <a:rPr lang="en" sz="1300" b="1">
                <a:solidFill>
                  <a:schemeClr val="dk1"/>
                </a:solidFill>
                <a:latin typeface="Arial"/>
                <a:ea typeface="Arial"/>
                <a:cs typeface="Arial"/>
                <a:sym typeface="Arial"/>
              </a:rPr>
              <a:t>Supervisor: Mr Tan Sio Poh</a:t>
            </a:r>
            <a:endParaRPr sz="1300" b="1">
              <a:solidFill>
                <a:schemeClr val="dk1"/>
              </a:solidFill>
              <a:latin typeface="Arial"/>
              <a:ea typeface="Arial"/>
              <a:cs typeface="Arial"/>
              <a:sym typeface="Arial"/>
            </a:endParaRPr>
          </a:p>
          <a:p>
            <a:pPr marL="0" lvl="0" indent="0" algn="l" rtl="0">
              <a:lnSpc>
                <a:spcPct val="100000"/>
              </a:lnSpc>
              <a:spcBef>
                <a:spcPts val="400"/>
              </a:spcBef>
              <a:spcAft>
                <a:spcPts val="0"/>
              </a:spcAft>
              <a:buSzPts val="2000"/>
              <a:buNone/>
            </a:pPr>
            <a:endParaRPr sz="2000"/>
          </a:p>
        </p:txBody>
      </p:sp>
      <p:grpSp>
        <p:nvGrpSpPr>
          <p:cNvPr id="101" name="Google Shape;101;p25"/>
          <p:cNvGrpSpPr/>
          <p:nvPr/>
        </p:nvGrpSpPr>
        <p:grpSpPr>
          <a:xfrm>
            <a:off x="7274088" y="0"/>
            <a:ext cx="707862" cy="5143500"/>
            <a:chOff x="7274088" y="0"/>
            <a:chExt cx="675358" cy="5143500"/>
          </a:xfrm>
        </p:grpSpPr>
        <p:sp>
          <p:nvSpPr>
            <p:cNvPr id="102" name="Google Shape;102;p25"/>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3" name="Google Shape;103;p25"/>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104" name="Google Shape;104;p25"/>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5" name="Google Shape;105;p25"/>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pic>
        <p:nvPicPr>
          <p:cNvPr id="224" name="Google Shape;224;p33"/>
          <p:cNvPicPr preferRelativeResize="0"/>
          <p:nvPr/>
        </p:nvPicPr>
        <p:blipFill>
          <a:blip r:embed="rId3">
            <a:alphaModFix/>
          </a:blip>
          <a:stretch>
            <a:fillRect/>
          </a:stretch>
        </p:blipFill>
        <p:spPr>
          <a:xfrm>
            <a:off x="4397300" y="1411800"/>
            <a:ext cx="4065750" cy="2630100"/>
          </a:xfrm>
          <a:prstGeom prst="rect">
            <a:avLst/>
          </a:prstGeom>
          <a:noFill/>
          <a:ln>
            <a:noFill/>
          </a:ln>
        </p:spPr>
      </p:pic>
      <p:sp>
        <p:nvSpPr>
          <p:cNvPr id="225" name="Google Shape;225;p33"/>
          <p:cNvSpPr txBox="1"/>
          <p:nvPr/>
        </p:nvSpPr>
        <p:spPr>
          <a:xfrm>
            <a:off x="1142047" y="378655"/>
            <a:ext cx="3158400" cy="5247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3700" b="1" i="0" u="none" strike="noStrike" cap="none">
                <a:solidFill>
                  <a:schemeClr val="dk1"/>
                </a:solidFill>
                <a:latin typeface="Montserrat"/>
                <a:ea typeface="Montserrat"/>
                <a:cs typeface="Montserrat"/>
                <a:sym typeface="Montserrat"/>
              </a:rPr>
              <a:t>User Guide</a:t>
            </a:r>
            <a:endParaRPr sz="3700" b="1" i="0" u="none" strike="noStrike" cap="none">
              <a:solidFill>
                <a:schemeClr val="dk1"/>
              </a:solidFill>
              <a:latin typeface="Montserrat"/>
              <a:ea typeface="Montserrat"/>
              <a:cs typeface="Montserrat"/>
              <a:sym typeface="Montserrat"/>
            </a:endParaRPr>
          </a:p>
        </p:txBody>
      </p:sp>
      <p:grpSp>
        <p:nvGrpSpPr>
          <p:cNvPr id="226" name="Google Shape;226;p33"/>
          <p:cNvGrpSpPr/>
          <p:nvPr/>
        </p:nvGrpSpPr>
        <p:grpSpPr>
          <a:xfrm>
            <a:off x="430537" y="107114"/>
            <a:ext cx="574527" cy="1124369"/>
            <a:chOff x="7274088" y="0"/>
            <a:chExt cx="675358" cy="5143500"/>
          </a:xfrm>
        </p:grpSpPr>
        <p:sp>
          <p:nvSpPr>
            <p:cNvPr id="227" name="Google Shape;227;p33"/>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28" name="Google Shape;228;p33"/>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229" name="Google Shape;229;p33"/>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30" name="Google Shape;230;p33"/>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231" name="Google Shape;231;p33"/>
          <p:cNvSpPr txBox="1"/>
          <p:nvPr/>
        </p:nvSpPr>
        <p:spPr>
          <a:xfrm>
            <a:off x="4397300" y="1718625"/>
            <a:ext cx="42567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rgbClr val="00FF00"/>
                </a:solidFill>
              </a:rPr>
              <a:t>sudo ssh nvidiatx1@192.168.1.116</a:t>
            </a:r>
            <a:endParaRPr sz="1200">
              <a:solidFill>
                <a:srgbClr val="00FF00"/>
              </a:solidFill>
            </a:endParaRPr>
          </a:p>
          <a:p>
            <a:pPr marL="0" lvl="0" indent="0" algn="l" rtl="0">
              <a:spcBef>
                <a:spcPts val="0"/>
              </a:spcBef>
              <a:spcAft>
                <a:spcPts val="0"/>
              </a:spcAft>
              <a:buNone/>
            </a:pPr>
            <a:endParaRPr sz="1200">
              <a:solidFill>
                <a:srgbClr val="00FF00"/>
              </a:solidFill>
            </a:endParaRPr>
          </a:p>
          <a:p>
            <a:pPr marL="0" lvl="0" indent="0" algn="l" rtl="0">
              <a:spcBef>
                <a:spcPts val="0"/>
              </a:spcBef>
              <a:spcAft>
                <a:spcPts val="0"/>
              </a:spcAft>
              <a:buNone/>
            </a:pPr>
            <a:r>
              <a:rPr lang="en" sz="1200">
                <a:solidFill>
                  <a:srgbClr val="00FF00"/>
                </a:solidFill>
              </a:rPr>
              <a:t>cd catkin_ws/src/rosjet/lab4_autonomous_driving/launch</a:t>
            </a:r>
            <a:endParaRPr sz="1200">
              <a:solidFill>
                <a:srgbClr val="00FF00"/>
              </a:solidFill>
            </a:endParaRPr>
          </a:p>
          <a:p>
            <a:pPr marL="0" lvl="0" indent="0" algn="l" rtl="0">
              <a:spcBef>
                <a:spcPts val="0"/>
              </a:spcBef>
              <a:spcAft>
                <a:spcPts val="0"/>
              </a:spcAft>
              <a:buNone/>
            </a:pPr>
            <a:endParaRPr sz="1200">
              <a:solidFill>
                <a:srgbClr val="00FF00"/>
              </a:solidFill>
            </a:endParaRPr>
          </a:p>
          <a:p>
            <a:pPr marL="0" lvl="0" indent="0" algn="l" rtl="0">
              <a:spcBef>
                <a:spcPts val="0"/>
              </a:spcBef>
              <a:spcAft>
                <a:spcPts val="0"/>
              </a:spcAft>
              <a:buNone/>
            </a:pPr>
            <a:r>
              <a:rPr lang="en" sz="1200">
                <a:solidFill>
                  <a:srgbClr val="00FF00"/>
                </a:solidFill>
              </a:rPr>
              <a:t>roslaunch lab4_inference.launch</a:t>
            </a:r>
            <a:endParaRPr sz="1200">
              <a:solidFill>
                <a:srgbClr val="00FF00"/>
              </a:solidFill>
            </a:endParaRPr>
          </a:p>
        </p:txBody>
      </p:sp>
      <p:pic>
        <p:nvPicPr>
          <p:cNvPr id="232" name="Google Shape;232;p33"/>
          <p:cNvPicPr preferRelativeResize="0"/>
          <p:nvPr/>
        </p:nvPicPr>
        <p:blipFill>
          <a:blip r:embed="rId4">
            <a:alphaModFix/>
          </a:blip>
          <a:stretch>
            <a:fillRect/>
          </a:stretch>
        </p:blipFill>
        <p:spPr>
          <a:xfrm>
            <a:off x="1096422" y="1411800"/>
            <a:ext cx="2243773" cy="2991698"/>
          </a:xfrm>
          <a:prstGeom prst="rect">
            <a:avLst/>
          </a:prstGeom>
          <a:noFill/>
          <a:ln>
            <a:noFill/>
          </a:ln>
        </p:spPr>
      </p:pic>
      <p:cxnSp>
        <p:nvCxnSpPr>
          <p:cNvPr id="233" name="Google Shape;233;p33"/>
          <p:cNvCxnSpPr/>
          <p:nvPr/>
        </p:nvCxnSpPr>
        <p:spPr>
          <a:xfrm rot="10800000" flipH="1">
            <a:off x="862350" y="2823650"/>
            <a:ext cx="915900" cy="648600"/>
          </a:xfrm>
          <a:prstGeom prst="straightConnector1">
            <a:avLst/>
          </a:prstGeom>
          <a:noFill/>
          <a:ln w="76200" cap="flat" cmpd="sng">
            <a:solidFill>
              <a:srgbClr val="FF0000"/>
            </a:solidFill>
            <a:prstDash val="solid"/>
            <a:round/>
            <a:headEnd type="none" w="med" len="med"/>
            <a:tailEnd type="triangle" w="med" len="med"/>
          </a:ln>
        </p:spPr>
      </p:cxnSp>
      <p:cxnSp>
        <p:nvCxnSpPr>
          <p:cNvPr id="234" name="Google Shape;234;p33"/>
          <p:cNvCxnSpPr/>
          <p:nvPr/>
        </p:nvCxnSpPr>
        <p:spPr>
          <a:xfrm rot="10800000" flipH="1">
            <a:off x="984450" y="3655525"/>
            <a:ext cx="1053000" cy="740100"/>
          </a:xfrm>
          <a:prstGeom prst="straightConnector1">
            <a:avLst/>
          </a:prstGeom>
          <a:noFill/>
          <a:ln w="76200" cap="flat" cmpd="sng">
            <a:solidFill>
              <a:srgbClr val="FF0000"/>
            </a:solidFill>
            <a:prstDash val="solid"/>
            <a:round/>
            <a:headEnd type="none" w="med" len="med"/>
            <a:tailEnd type="triangle" w="med" len="med"/>
          </a:ln>
        </p:spPr>
      </p:cxnSp>
      <p:sp>
        <p:nvSpPr>
          <p:cNvPr id="235" name="Google Shape;235;p33"/>
          <p:cNvSpPr txBox="1"/>
          <p:nvPr/>
        </p:nvSpPr>
        <p:spPr>
          <a:xfrm>
            <a:off x="91600" y="2983850"/>
            <a:ext cx="9135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Battery / Polulu board</a:t>
            </a:r>
            <a:endParaRPr sz="1300"/>
          </a:p>
        </p:txBody>
      </p:sp>
      <p:sp>
        <p:nvSpPr>
          <p:cNvPr id="236" name="Google Shape;236;p33"/>
          <p:cNvSpPr txBox="1"/>
          <p:nvPr/>
        </p:nvSpPr>
        <p:spPr>
          <a:xfrm>
            <a:off x="297750" y="4311450"/>
            <a:ext cx="6867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TX1 Board</a:t>
            </a:r>
            <a:endParaRPr sz="13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p:nvPr/>
        </p:nvSpPr>
        <p:spPr>
          <a:xfrm>
            <a:off x="1142047" y="378655"/>
            <a:ext cx="3158400" cy="5247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3700" b="1">
                <a:solidFill>
                  <a:schemeClr val="dk1"/>
                </a:solidFill>
                <a:latin typeface="Montserrat"/>
                <a:ea typeface="Montserrat"/>
                <a:cs typeface="Montserrat"/>
                <a:sym typeface="Montserrat"/>
              </a:rPr>
              <a:t>User Demo</a:t>
            </a:r>
            <a:endParaRPr sz="3700" b="1" i="0" u="none" strike="noStrike" cap="none">
              <a:solidFill>
                <a:schemeClr val="dk1"/>
              </a:solidFill>
              <a:latin typeface="Montserrat"/>
              <a:ea typeface="Montserrat"/>
              <a:cs typeface="Montserrat"/>
              <a:sym typeface="Montserrat"/>
            </a:endParaRPr>
          </a:p>
        </p:txBody>
      </p:sp>
      <p:grpSp>
        <p:nvGrpSpPr>
          <p:cNvPr id="243" name="Google Shape;243;p34"/>
          <p:cNvGrpSpPr/>
          <p:nvPr/>
        </p:nvGrpSpPr>
        <p:grpSpPr>
          <a:xfrm>
            <a:off x="430537" y="107114"/>
            <a:ext cx="574558" cy="1124369"/>
            <a:chOff x="7274088" y="0"/>
            <a:chExt cx="675394" cy="5143500"/>
          </a:xfrm>
        </p:grpSpPr>
        <p:sp>
          <p:nvSpPr>
            <p:cNvPr id="244" name="Google Shape;244;p34"/>
            <p:cNvSpPr/>
            <p:nvPr/>
          </p:nvSpPr>
          <p:spPr>
            <a:xfrm>
              <a:off x="7274088" y="0"/>
              <a:ext cx="169200"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45" name="Google Shape;245;p34"/>
            <p:cNvSpPr/>
            <p:nvPr/>
          </p:nvSpPr>
          <p:spPr>
            <a:xfrm>
              <a:off x="7441140" y="0"/>
              <a:ext cx="169200"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246" name="Google Shape;246;p34"/>
            <p:cNvSpPr/>
            <p:nvPr/>
          </p:nvSpPr>
          <p:spPr>
            <a:xfrm>
              <a:off x="7780282" y="0"/>
              <a:ext cx="169200"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47" name="Google Shape;247;p34"/>
            <p:cNvSpPr/>
            <p:nvPr/>
          </p:nvSpPr>
          <p:spPr>
            <a:xfrm>
              <a:off x="7610653" y="0"/>
              <a:ext cx="169200"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248" name="Google Shape;248;p34"/>
          <p:cNvSpPr txBox="1"/>
          <p:nvPr/>
        </p:nvSpPr>
        <p:spPr>
          <a:xfrm>
            <a:off x="152450" y="1231475"/>
            <a:ext cx="4239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Left Turn Demo</a:t>
            </a:r>
            <a:endParaRPr/>
          </a:p>
        </p:txBody>
      </p:sp>
      <p:sp>
        <p:nvSpPr>
          <p:cNvPr id="249" name="Google Shape;249;p34"/>
          <p:cNvSpPr txBox="1"/>
          <p:nvPr/>
        </p:nvSpPr>
        <p:spPr>
          <a:xfrm>
            <a:off x="4761975" y="1231475"/>
            <a:ext cx="4023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Right Turn Demo</a:t>
            </a:r>
            <a:endParaRPr/>
          </a:p>
        </p:txBody>
      </p:sp>
      <p:sp>
        <p:nvSpPr>
          <p:cNvPr id="250" name="Google Shape;250;p34"/>
          <p:cNvSpPr txBox="1"/>
          <p:nvPr/>
        </p:nvSpPr>
        <p:spPr>
          <a:xfrm>
            <a:off x="4761975" y="378650"/>
            <a:ext cx="4023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t>Due to hardware issues, we are unable to demo the robot actually moving. (The left wheel is broken)</a:t>
            </a:r>
            <a:endParaRPr sz="1000"/>
          </a:p>
        </p:txBody>
      </p:sp>
      <p:pic>
        <p:nvPicPr>
          <p:cNvPr id="251" name="Google Shape;251;p34" title="LEFT.MOV">
            <a:hlinkClick r:id="rId3"/>
          </p:cNvPr>
          <p:cNvPicPr preferRelativeResize="0"/>
          <p:nvPr/>
        </p:nvPicPr>
        <p:blipFill>
          <a:blip r:embed="rId4">
            <a:alphaModFix/>
          </a:blip>
          <a:stretch>
            <a:fillRect/>
          </a:stretch>
        </p:blipFill>
        <p:spPr>
          <a:xfrm>
            <a:off x="332400" y="1631669"/>
            <a:ext cx="4239600" cy="3179694"/>
          </a:xfrm>
          <a:prstGeom prst="rect">
            <a:avLst/>
          </a:prstGeom>
          <a:noFill/>
          <a:ln>
            <a:noFill/>
          </a:ln>
        </p:spPr>
      </p:pic>
      <p:pic>
        <p:nvPicPr>
          <p:cNvPr id="252" name="Google Shape;252;p34" title="IMG_1336.MOV">
            <a:hlinkClick r:id="rId5"/>
          </p:cNvPr>
          <p:cNvPicPr preferRelativeResize="0"/>
          <p:nvPr/>
        </p:nvPicPr>
        <p:blipFill>
          <a:blip r:embed="rId4">
            <a:alphaModFix/>
          </a:blip>
          <a:stretch>
            <a:fillRect/>
          </a:stretch>
        </p:blipFill>
        <p:spPr>
          <a:xfrm>
            <a:off x="4739175" y="1631675"/>
            <a:ext cx="4239600" cy="317967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1"/>
                                        </p:tgtEl>
                                        <p:attrNameLst>
                                          <p:attrName>style.visibility</p:attrName>
                                        </p:attrNameLst>
                                      </p:cBhvr>
                                      <p:to>
                                        <p:strVal val="visible"/>
                                      </p:to>
                                    </p:set>
                                    <p:animEffect transition="in" filter="fade">
                                      <p:cBhvr>
                                        <p:cTn id="7" dur="1000"/>
                                        <p:tgtEl>
                                          <p:spTgt spid="25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2"/>
                                        </p:tgtEl>
                                        <p:attrNameLst>
                                          <p:attrName>style.visibility</p:attrName>
                                        </p:attrNameLst>
                                      </p:cBhvr>
                                      <p:to>
                                        <p:strVal val="visible"/>
                                      </p:to>
                                    </p:set>
                                    <p:animEffect transition="in" filter="fade">
                                      <p:cBhvr>
                                        <p:cTn id="12" dur="1000"/>
                                        <p:tgtEl>
                                          <p:spTgt spid="2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5"/>
          <p:cNvSpPr txBox="1">
            <a:spLocks noGrp="1"/>
          </p:cNvSpPr>
          <p:nvPr>
            <p:ph type="subTitle" idx="1"/>
          </p:nvPr>
        </p:nvSpPr>
        <p:spPr>
          <a:xfrm>
            <a:off x="474550" y="2099026"/>
            <a:ext cx="5789100" cy="2903100"/>
          </a:xfrm>
          <a:prstGeom prst="rect">
            <a:avLst/>
          </a:prstGeom>
          <a:noFill/>
          <a:ln>
            <a:noFill/>
          </a:ln>
        </p:spPr>
        <p:txBody>
          <a:bodyPr spcFirstLastPara="1" wrap="square" lIns="91425" tIns="45700" rIns="91425" bIns="45700" anchor="t" anchorCtr="0">
            <a:normAutofit/>
          </a:bodyPr>
          <a:lstStyle/>
          <a:p>
            <a:pPr marL="254000" lvl="0" indent="0" algn="l" rtl="0">
              <a:lnSpc>
                <a:spcPct val="115000"/>
              </a:lnSpc>
              <a:spcBef>
                <a:spcPts val="0"/>
              </a:spcBef>
              <a:spcAft>
                <a:spcPts val="0"/>
              </a:spcAft>
              <a:buClr>
                <a:schemeClr val="dk1"/>
              </a:buClr>
              <a:buSzPts val="1100"/>
              <a:buFont typeface="Arial"/>
              <a:buNone/>
            </a:pPr>
            <a:r>
              <a:rPr lang="en" sz="1050" b="1"/>
              <a:t>Resource Considerations:</a:t>
            </a:r>
            <a:endParaRPr sz="1050" b="1"/>
          </a:p>
          <a:p>
            <a:pPr marL="254000" lvl="0" indent="0" algn="l" rtl="0">
              <a:lnSpc>
                <a:spcPct val="115000"/>
              </a:lnSpc>
              <a:spcBef>
                <a:spcPts val="0"/>
              </a:spcBef>
              <a:spcAft>
                <a:spcPts val="0"/>
              </a:spcAft>
              <a:buSzPts val="1100"/>
              <a:buNone/>
            </a:pPr>
            <a:r>
              <a:rPr lang="en" sz="1050">
                <a:solidFill>
                  <a:schemeClr val="dk1"/>
                </a:solidFill>
              </a:rPr>
              <a:t>Due to a lack of CPU, RAM and Storage resources in the robot, we had to scale down our model, and limit the complexity of them. </a:t>
            </a:r>
            <a:endParaRPr sz="1050">
              <a:solidFill>
                <a:schemeClr val="dk1"/>
              </a:solidFill>
            </a:endParaRPr>
          </a:p>
          <a:p>
            <a:pPr marL="0" lvl="0" indent="0" algn="l" rtl="0">
              <a:lnSpc>
                <a:spcPct val="115000"/>
              </a:lnSpc>
              <a:spcBef>
                <a:spcPts val="0"/>
              </a:spcBef>
              <a:spcAft>
                <a:spcPts val="0"/>
              </a:spcAft>
              <a:buSzPts val="1100"/>
              <a:buNone/>
            </a:pPr>
            <a:endParaRPr sz="1050" b="1">
              <a:solidFill>
                <a:schemeClr val="dk1"/>
              </a:solidFill>
            </a:endParaRPr>
          </a:p>
          <a:p>
            <a:pPr marL="254000" lvl="0" indent="0" algn="l" rtl="0">
              <a:lnSpc>
                <a:spcPct val="115000"/>
              </a:lnSpc>
              <a:spcBef>
                <a:spcPts val="0"/>
              </a:spcBef>
              <a:spcAft>
                <a:spcPts val="0"/>
              </a:spcAft>
              <a:buSzPts val="1100"/>
              <a:buNone/>
            </a:pPr>
            <a:r>
              <a:rPr lang="en" sz="1050" b="1"/>
              <a:t>Hardware Restrictions:</a:t>
            </a:r>
            <a:endParaRPr sz="1050" b="1"/>
          </a:p>
          <a:p>
            <a:pPr marL="254000" lvl="0" indent="0" algn="l" rtl="0">
              <a:lnSpc>
                <a:spcPct val="115000"/>
              </a:lnSpc>
              <a:spcBef>
                <a:spcPts val="0"/>
              </a:spcBef>
              <a:spcAft>
                <a:spcPts val="0"/>
              </a:spcAft>
              <a:buSzPts val="1100"/>
              <a:buNone/>
            </a:pPr>
            <a:r>
              <a:rPr lang="en" sz="1050">
                <a:solidFill>
                  <a:schemeClr val="dk1"/>
                </a:solidFill>
              </a:rPr>
              <a:t>Due to hardware restrictions such as the battery not working, it has to be connected to a power supply at all times. As such, it cannot travel very far in demos.</a:t>
            </a:r>
            <a:endParaRPr sz="1050">
              <a:solidFill>
                <a:schemeClr val="dk1"/>
              </a:solidFill>
            </a:endParaRPr>
          </a:p>
          <a:p>
            <a:pPr marL="254000" lvl="0" indent="0" algn="l" rtl="0">
              <a:lnSpc>
                <a:spcPct val="115000"/>
              </a:lnSpc>
              <a:spcBef>
                <a:spcPts val="0"/>
              </a:spcBef>
              <a:spcAft>
                <a:spcPts val="0"/>
              </a:spcAft>
              <a:buSzPts val="1100"/>
              <a:buNone/>
            </a:pPr>
            <a:endParaRPr sz="1050">
              <a:solidFill>
                <a:schemeClr val="dk1"/>
              </a:solidFill>
            </a:endParaRPr>
          </a:p>
          <a:p>
            <a:pPr marL="254000" lvl="0" indent="0" algn="l" rtl="0">
              <a:lnSpc>
                <a:spcPct val="115000"/>
              </a:lnSpc>
              <a:spcBef>
                <a:spcPts val="0"/>
              </a:spcBef>
              <a:spcAft>
                <a:spcPts val="0"/>
              </a:spcAft>
              <a:buSzPts val="1100"/>
              <a:buNone/>
            </a:pPr>
            <a:r>
              <a:rPr lang="en" sz="1050" b="1"/>
              <a:t>Security Issue</a:t>
            </a:r>
            <a:endParaRPr sz="1050" b="1"/>
          </a:p>
          <a:p>
            <a:pPr marL="254000" lvl="0" indent="0" algn="l" rtl="0">
              <a:lnSpc>
                <a:spcPct val="115000"/>
              </a:lnSpc>
              <a:spcBef>
                <a:spcPts val="0"/>
              </a:spcBef>
              <a:spcAft>
                <a:spcPts val="0"/>
              </a:spcAft>
              <a:buSzPts val="1100"/>
              <a:buNone/>
            </a:pPr>
            <a:r>
              <a:rPr lang="en" sz="1050">
                <a:solidFill>
                  <a:schemeClr val="dk1"/>
                </a:solidFill>
              </a:rPr>
              <a:t>Our development environment cannot use the internet due to security limitations on the school wifi. Without that we cannot deploy our code which was intended to send a video file of what the robot saw for data analysis to AWS .</a:t>
            </a:r>
            <a:endParaRPr sz="1050">
              <a:solidFill>
                <a:schemeClr val="dk1"/>
              </a:solidFill>
            </a:endParaRPr>
          </a:p>
          <a:p>
            <a:pPr marL="254000" lvl="0" indent="0" algn="l" rtl="0">
              <a:lnSpc>
                <a:spcPct val="115000"/>
              </a:lnSpc>
              <a:spcBef>
                <a:spcPts val="0"/>
              </a:spcBef>
              <a:spcAft>
                <a:spcPts val="0"/>
              </a:spcAft>
              <a:buSzPts val="1100"/>
              <a:buNone/>
            </a:pPr>
            <a:endParaRPr sz="1050">
              <a:solidFill>
                <a:schemeClr val="dk1"/>
              </a:solidFill>
            </a:endParaRPr>
          </a:p>
          <a:p>
            <a:pPr marL="0" lvl="0" indent="0" algn="l" rtl="0">
              <a:lnSpc>
                <a:spcPct val="100000"/>
              </a:lnSpc>
              <a:spcBef>
                <a:spcPts val="0"/>
              </a:spcBef>
              <a:spcAft>
                <a:spcPts val="0"/>
              </a:spcAft>
              <a:buSzPts val="2588"/>
              <a:buNone/>
            </a:pPr>
            <a:endParaRPr sz="1600"/>
          </a:p>
        </p:txBody>
      </p:sp>
      <p:sp>
        <p:nvSpPr>
          <p:cNvPr id="258" name="Google Shape;258;p35"/>
          <p:cNvSpPr txBox="1"/>
          <p:nvPr/>
        </p:nvSpPr>
        <p:spPr>
          <a:xfrm>
            <a:off x="1584960" y="1546860"/>
            <a:ext cx="7795988" cy="524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4400" b="1" i="0" u="none" strike="noStrike" cap="none">
                <a:solidFill>
                  <a:schemeClr val="dk1"/>
                </a:solidFill>
                <a:latin typeface="Montserrat"/>
                <a:ea typeface="Montserrat"/>
                <a:cs typeface="Montserrat"/>
                <a:sym typeface="Montserrat"/>
              </a:rPr>
              <a:t>Limitations</a:t>
            </a:r>
            <a:endParaRPr sz="4400" b="1" i="0" u="none" strike="noStrike" cap="none">
              <a:solidFill>
                <a:schemeClr val="dk1"/>
              </a:solidFill>
              <a:latin typeface="Montserrat"/>
              <a:ea typeface="Montserrat"/>
              <a:cs typeface="Montserrat"/>
              <a:sym typeface="Montserrat"/>
            </a:endParaRPr>
          </a:p>
        </p:txBody>
      </p:sp>
      <p:grpSp>
        <p:nvGrpSpPr>
          <p:cNvPr id="259" name="Google Shape;259;p35"/>
          <p:cNvGrpSpPr/>
          <p:nvPr/>
        </p:nvGrpSpPr>
        <p:grpSpPr>
          <a:xfrm>
            <a:off x="873288" y="1546860"/>
            <a:ext cx="574512" cy="510540"/>
            <a:chOff x="7274088" y="0"/>
            <a:chExt cx="675358" cy="5143500"/>
          </a:xfrm>
        </p:grpSpPr>
        <p:sp>
          <p:nvSpPr>
            <p:cNvPr id="260" name="Google Shape;260;p35"/>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61" name="Google Shape;261;p35"/>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262" name="Google Shape;262;p35"/>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63" name="Google Shape;263;p35"/>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6"/>
          <p:cNvSpPr txBox="1">
            <a:spLocks noGrp="1"/>
          </p:cNvSpPr>
          <p:nvPr>
            <p:ph type="subTitle" idx="1"/>
          </p:nvPr>
        </p:nvSpPr>
        <p:spPr>
          <a:xfrm>
            <a:off x="487900" y="2247900"/>
            <a:ext cx="6260700" cy="2727000"/>
          </a:xfrm>
          <a:prstGeom prst="rect">
            <a:avLst/>
          </a:prstGeom>
          <a:noFill/>
          <a:ln>
            <a:noFill/>
          </a:ln>
        </p:spPr>
        <p:txBody>
          <a:bodyPr spcFirstLastPara="1" wrap="square" lIns="91425" tIns="45700" rIns="91425" bIns="45700" anchor="t" anchorCtr="0">
            <a:normAutofit fontScale="55000" lnSpcReduction="20000"/>
          </a:bodyPr>
          <a:lstStyle/>
          <a:p>
            <a:pPr marL="342900" lvl="0" indent="-88900" algn="l" rtl="0">
              <a:lnSpc>
                <a:spcPct val="100000"/>
              </a:lnSpc>
              <a:spcBef>
                <a:spcPts val="0"/>
              </a:spcBef>
              <a:spcAft>
                <a:spcPts val="0"/>
              </a:spcAft>
              <a:buSzPct val="148648"/>
              <a:buNone/>
            </a:pPr>
            <a:r>
              <a:rPr lang="en" sz="1600"/>
              <a:t> </a:t>
            </a:r>
            <a:endParaRPr/>
          </a:p>
          <a:p>
            <a:pPr marL="342900" lvl="0" indent="-88900" algn="l" rtl="0">
              <a:lnSpc>
                <a:spcPct val="100000"/>
              </a:lnSpc>
              <a:spcBef>
                <a:spcPts val="0"/>
              </a:spcBef>
              <a:spcAft>
                <a:spcPts val="0"/>
              </a:spcAft>
              <a:buSzPct val="148648"/>
              <a:buNone/>
            </a:pPr>
            <a:endParaRPr sz="1600" b="1"/>
          </a:p>
          <a:p>
            <a:pPr marL="342900" lvl="0" indent="-88900" algn="l" rtl="0">
              <a:lnSpc>
                <a:spcPct val="100000"/>
              </a:lnSpc>
              <a:spcBef>
                <a:spcPts val="0"/>
              </a:spcBef>
              <a:spcAft>
                <a:spcPts val="0"/>
              </a:spcAft>
              <a:buClr>
                <a:schemeClr val="dk1"/>
              </a:buClr>
              <a:buSzPct val="57894"/>
              <a:buFont typeface="Arial"/>
              <a:buNone/>
            </a:pPr>
            <a:r>
              <a:rPr lang="en" sz="1900" b="1"/>
              <a:t>Enhanced Camera Setup:</a:t>
            </a:r>
            <a:endParaRPr sz="1900" b="1"/>
          </a:p>
          <a:p>
            <a:pPr marL="342900" lvl="0" indent="-88900" algn="l" rtl="0">
              <a:lnSpc>
                <a:spcPct val="100000"/>
              </a:lnSpc>
              <a:spcBef>
                <a:spcPts val="0"/>
              </a:spcBef>
              <a:spcAft>
                <a:spcPts val="0"/>
              </a:spcAft>
              <a:buClr>
                <a:schemeClr val="dk1"/>
              </a:buClr>
              <a:buSzPct val="57894"/>
              <a:buFont typeface="Arial"/>
              <a:buNone/>
            </a:pPr>
            <a:r>
              <a:rPr lang="en" sz="1900"/>
              <a:t>Integrate additional cameras to improve data capture for the robot.</a:t>
            </a:r>
            <a:endParaRPr sz="1900"/>
          </a:p>
          <a:p>
            <a:pPr marL="342900" lvl="0" indent="-88900" algn="l" rtl="0">
              <a:lnSpc>
                <a:spcPct val="100000"/>
              </a:lnSpc>
              <a:spcBef>
                <a:spcPts val="0"/>
              </a:spcBef>
              <a:spcAft>
                <a:spcPts val="0"/>
              </a:spcAft>
              <a:buClr>
                <a:schemeClr val="dk1"/>
              </a:buClr>
              <a:buSzPct val="57894"/>
              <a:buFont typeface="Arial"/>
              <a:buNone/>
            </a:pPr>
            <a:endParaRPr sz="1900"/>
          </a:p>
          <a:p>
            <a:pPr marL="342900" lvl="0" indent="-88900" algn="l" rtl="0">
              <a:lnSpc>
                <a:spcPct val="100000"/>
              </a:lnSpc>
              <a:spcBef>
                <a:spcPts val="0"/>
              </a:spcBef>
              <a:spcAft>
                <a:spcPts val="0"/>
              </a:spcAft>
              <a:buClr>
                <a:schemeClr val="dk1"/>
              </a:buClr>
              <a:buSzPct val="57894"/>
              <a:buFont typeface="Arial"/>
              <a:buNone/>
            </a:pPr>
            <a:r>
              <a:rPr lang="en" sz="1900" b="1"/>
              <a:t>Advanced Model Implementation:</a:t>
            </a:r>
            <a:endParaRPr sz="1900" b="1"/>
          </a:p>
          <a:p>
            <a:pPr marL="254000" lvl="0" indent="0" algn="l" rtl="0">
              <a:lnSpc>
                <a:spcPct val="100000"/>
              </a:lnSpc>
              <a:spcBef>
                <a:spcPts val="0"/>
              </a:spcBef>
              <a:spcAft>
                <a:spcPts val="0"/>
              </a:spcAft>
              <a:buClr>
                <a:schemeClr val="dk1"/>
              </a:buClr>
              <a:buSzPct val="57894"/>
              <a:buFont typeface="Arial"/>
              <a:buNone/>
            </a:pPr>
            <a:r>
              <a:rPr lang="en" sz="1900"/>
              <a:t>Incorporate models like Behavioral Cloning or Reinforcement Learning to boost decision-making precision.</a:t>
            </a:r>
            <a:endParaRPr sz="1900"/>
          </a:p>
          <a:p>
            <a:pPr marL="342900" lvl="0" indent="-88900" algn="l" rtl="0">
              <a:lnSpc>
                <a:spcPct val="100000"/>
              </a:lnSpc>
              <a:spcBef>
                <a:spcPts val="0"/>
              </a:spcBef>
              <a:spcAft>
                <a:spcPts val="0"/>
              </a:spcAft>
              <a:buClr>
                <a:schemeClr val="dk1"/>
              </a:buClr>
              <a:buSzPct val="57894"/>
              <a:buFont typeface="Arial"/>
              <a:buNone/>
            </a:pPr>
            <a:endParaRPr sz="1900"/>
          </a:p>
          <a:p>
            <a:pPr marL="342900" lvl="0" indent="-88900" algn="l" rtl="0">
              <a:lnSpc>
                <a:spcPct val="100000"/>
              </a:lnSpc>
              <a:spcBef>
                <a:spcPts val="0"/>
              </a:spcBef>
              <a:spcAft>
                <a:spcPts val="0"/>
              </a:spcAft>
              <a:buClr>
                <a:schemeClr val="dk1"/>
              </a:buClr>
              <a:buSzPct val="57894"/>
              <a:buFont typeface="Arial"/>
              <a:buNone/>
            </a:pPr>
            <a:r>
              <a:rPr lang="en" sz="1900" b="1"/>
              <a:t>Optimal Hardware Upgrades:</a:t>
            </a:r>
            <a:endParaRPr sz="1900" b="1"/>
          </a:p>
          <a:p>
            <a:pPr marL="342900" lvl="0" indent="-88900" algn="l" rtl="0">
              <a:lnSpc>
                <a:spcPct val="100000"/>
              </a:lnSpc>
              <a:spcBef>
                <a:spcPts val="0"/>
              </a:spcBef>
              <a:spcAft>
                <a:spcPts val="0"/>
              </a:spcAft>
              <a:buClr>
                <a:schemeClr val="dk1"/>
              </a:buClr>
              <a:buSzPct val="57894"/>
              <a:buFont typeface="Arial"/>
              <a:buNone/>
            </a:pPr>
            <a:r>
              <a:rPr lang="en" sz="1900"/>
              <a:t>Upgrade with LiDAR sensors to enhance environmental mapping and awareness.</a:t>
            </a:r>
            <a:endParaRPr sz="1900"/>
          </a:p>
          <a:p>
            <a:pPr marL="342900" lvl="0" indent="-88900" algn="l" rtl="0">
              <a:lnSpc>
                <a:spcPct val="100000"/>
              </a:lnSpc>
              <a:spcBef>
                <a:spcPts val="0"/>
              </a:spcBef>
              <a:spcAft>
                <a:spcPts val="0"/>
              </a:spcAft>
              <a:buClr>
                <a:schemeClr val="dk1"/>
              </a:buClr>
              <a:buSzPct val="57894"/>
              <a:buFont typeface="Arial"/>
              <a:buNone/>
            </a:pPr>
            <a:endParaRPr sz="1900"/>
          </a:p>
          <a:p>
            <a:pPr marL="342900" lvl="0" indent="-88900" algn="l" rtl="0">
              <a:lnSpc>
                <a:spcPct val="100000"/>
              </a:lnSpc>
              <a:spcBef>
                <a:spcPts val="0"/>
              </a:spcBef>
              <a:spcAft>
                <a:spcPts val="0"/>
              </a:spcAft>
              <a:buClr>
                <a:schemeClr val="dk1"/>
              </a:buClr>
              <a:buSzPct val="57894"/>
              <a:buFont typeface="Arial"/>
              <a:buNone/>
            </a:pPr>
            <a:r>
              <a:rPr lang="en" sz="1900" b="1"/>
              <a:t>Decision-Making:</a:t>
            </a:r>
            <a:endParaRPr sz="1900" b="1"/>
          </a:p>
          <a:p>
            <a:pPr marL="342900" lvl="0" indent="-88900" algn="l" rtl="0">
              <a:lnSpc>
                <a:spcPct val="100000"/>
              </a:lnSpc>
              <a:spcBef>
                <a:spcPts val="0"/>
              </a:spcBef>
              <a:spcAft>
                <a:spcPts val="0"/>
              </a:spcAft>
              <a:buClr>
                <a:schemeClr val="dk1"/>
              </a:buClr>
              <a:buSzPct val="57894"/>
              <a:buFont typeface="Arial"/>
              <a:buNone/>
            </a:pPr>
            <a:r>
              <a:rPr lang="en" sz="1900"/>
              <a:t>Better cameras and models will aid the robot in making more informed choices.</a:t>
            </a:r>
            <a:endParaRPr sz="1900"/>
          </a:p>
          <a:p>
            <a:pPr marL="342900" lvl="0" indent="-88900" algn="l" rtl="0">
              <a:lnSpc>
                <a:spcPct val="100000"/>
              </a:lnSpc>
              <a:spcBef>
                <a:spcPts val="0"/>
              </a:spcBef>
              <a:spcAft>
                <a:spcPts val="0"/>
              </a:spcAft>
              <a:buClr>
                <a:schemeClr val="dk1"/>
              </a:buClr>
              <a:buSzPct val="57894"/>
              <a:buFont typeface="Arial"/>
              <a:buNone/>
            </a:pPr>
            <a:endParaRPr sz="1900"/>
          </a:p>
          <a:p>
            <a:pPr marL="342900" lvl="0" indent="-88900" algn="l" rtl="0">
              <a:lnSpc>
                <a:spcPct val="115000"/>
              </a:lnSpc>
              <a:spcBef>
                <a:spcPts val="0"/>
              </a:spcBef>
              <a:spcAft>
                <a:spcPts val="0"/>
              </a:spcAft>
              <a:buSzPct val="57894"/>
              <a:buNone/>
            </a:pPr>
            <a:r>
              <a:rPr lang="en" sz="1900" b="1"/>
              <a:t>Expanded Spatial Understanding</a:t>
            </a:r>
            <a:endParaRPr sz="1900" b="1"/>
          </a:p>
          <a:p>
            <a:pPr marL="254000" lvl="0" indent="0" algn="l" rtl="0">
              <a:lnSpc>
                <a:spcPct val="115000"/>
              </a:lnSpc>
              <a:spcBef>
                <a:spcPts val="0"/>
              </a:spcBef>
              <a:spcAft>
                <a:spcPts val="0"/>
              </a:spcAft>
              <a:buClr>
                <a:schemeClr val="dk1"/>
              </a:buClr>
              <a:buSzPct val="57894"/>
              <a:buFont typeface="Arial"/>
              <a:buNone/>
            </a:pPr>
            <a:r>
              <a:rPr lang="en" sz="1900"/>
              <a:t>LiDAR technology enables the robot to create comprehensive maps of its surroundings for improved navigation.</a:t>
            </a:r>
            <a:endParaRPr sz="1900"/>
          </a:p>
          <a:p>
            <a:pPr marL="342900" lvl="0" indent="-88900" algn="l" rtl="0">
              <a:lnSpc>
                <a:spcPct val="100000"/>
              </a:lnSpc>
              <a:spcBef>
                <a:spcPts val="0"/>
              </a:spcBef>
              <a:spcAft>
                <a:spcPts val="0"/>
              </a:spcAft>
              <a:buSzPct val="125177"/>
              <a:buNone/>
            </a:pPr>
            <a:endParaRPr sz="1900"/>
          </a:p>
        </p:txBody>
      </p:sp>
      <p:sp>
        <p:nvSpPr>
          <p:cNvPr id="269" name="Google Shape;269;p36"/>
          <p:cNvSpPr txBox="1"/>
          <p:nvPr/>
        </p:nvSpPr>
        <p:spPr>
          <a:xfrm>
            <a:off x="1584960" y="1546860"/>
            <a:ext cx="7795988" cy="524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4400" b="1" i="0" u="none" strike="noStrike" cap="none">
                <a:solidFill>
                  <a:schemeClr val="dk1"/>
                </a:solidFill>
                <a:latin typeface="Montserrat"/>
                <a:ea typeface="Montserrat"/>
                <a:cs typeface="Montserrat"/>
                <a:sym typeface="Montserrat"/>
              </a:rPr>
              <a:t>Future Enhancement</a:t>
            </a:r>
            <a:endParaRPr sz="4400" b="1" i="0" u="none" strike="noStrike" cap="none">
              <a:solidFill>
                <a:schemeClr val="dk1"/>
              </a:solidFill>
              <a:latin typeface="Montserrat"/>
              <a:ea typeface="Montserrat"/>
              <a:cs typeface="Montserrat"/>
              <a:sym typeface="Montserrat"/>
            </a:endParaRPr>
          </a:p>
        </p:txBody>
      </p:sp>
      <p:grpSp>
        <p:nvGrpSpPr>
          <p:cNvPr id="270" name="Google Shape;270;p36"/>
          <p:cNvGrpSpPr/>
          <p:nvPr/>
        </p:nvGrpSpPr>
        <p:grpSpPr>
          <a:xfrm>
            <a:off x="873288" y="1546860"/>
            <a:ext cx="574512" cy="510540"/>
            <a:chOff x="7274088" y="0"/>
            <a:chExt cx="675358" cy="5143500"/>
          </a:xfrm>
        </p:grpSpPr>
        <p:sp>
          <p:nvSpPr>
            <p:cNvPr id="271" name="Google Shape;271;p36"/>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72" name="Google Shape;272;p36"/>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273" name="Google Shape;273;p36"/>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74" name="Google Shape;274;p36"/>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7"/>
          <p:cNvSpPr txBox="1"/>
          <p:nvPr/>
        </p:nvSpPr>
        <p:spPr>
          <a:xfrm>
            <a:off x="764700" y="2188200"/>
            <a:ext cx="5950200" cy="2339700"/>
          </a:xfrm>
          <a:prstGeom prst="rect">
            <a:avLst/>
          </a:prstGeom>
          <a:noFill/>
          <a:ln>
            <a:noFill/>
          </a:ln>
        </p:spPr>
        <p:txBody>
          <a:bodyPr spcFirstLastPara="1" wrap="square" lIns="91425" tIns="91425" rIns="91425" bIns="91425" anchor="ctr" anchorCtr="0">
            <a:spAutoFit/>
          </a:bodyPr>
          <a:lstStyle/>
          <a:p>
            <a:pPr marL="0" marR="0" lvl="0" indent="0" algn="l" rtl="0">
              <a:lnSpc>
                <a:spcPct val="100000"/>
              </a:lnSpc>
              <a:spcBef>
                <a:spcPts val="0"/>
              </a:spcBef>
              <a:spcAft>
                <a:spcPts val="0"/>
              </a:spcAft>
              <a:buClr>
                <a:schemeClr val="dk1"/>
              </a:buClr>
              <a:buSzPts val="1100"/>
              <a:buFont typeface="Arial"/>
              <a:buNone/>
            </a:pPr>
            <a:r>
              <a:rPr lang="en" sz="1000" b="1">
                <a:solidFill>
                  <a:schemeClr val="dk2"/>
                </a:solidFill>
              </a:rPr>
              <a:t>Navigating Unfamiliar Territory:</a:t>
            </a:r>
            <a:endParaRPr sz="1000" b="1">
              <a:solidFill>
                <a:schemeClr val="dk2"/>
              </a:solidFill>
            </a:endParaRPr>
          </a:p>
          <a:p>
            <a:pPr marL="0" marR="0" lvl="0" indent="0" algn="l" rtl="0">
              <a:lnSpc>
                <a:spcPct val="100000"/>
              </a:lnSpc>
              <a:spcBef>
                <a:spcPts val="0"/>
              </a:spcBef>
              <a:spcAft>
                <a:spcPts val="0"/>
              </a:spcAft>
              <a:buClr>
                <a:schemeClr val="dk1"/>
              </a:buClr>
              <a:buSzPts val="1100"/>
              <a:buFont typeface="Arial"/>
              <a:buNone/>
            </a:pPr>
            <a:r>
              <a:rPr lang="en" sz="1000"/>
              <a:t>Adapting to a new product stack and hardware landscape, including ROS and CPP, presented a steep learning curve.</a:t>
            </a:r>
            <a:endParaRPr sz="1000"/>
          </a:p>
          <a:p>
            <a:pPr marL="0" marR="0" lvl="0" indent="0" algn="l" rtl="0">
              <a:lnSpc>
                <a:spcPct val="100000"/>
              </a:lnSpc>
              <a:spcBef>
                <a:spcPts val="0"/>
              </a:spcBef>
              <a:spcAft>
                <a:spcPts val="0"/>
              </a:spcAft>
              <a:buClr>
                <a:schemeClr val="dk1"/>
              </a:buClr>
              <a:buSzPts val="1100"/>
              <a:buFont typeface="Arial"/>
              <a:buNone/>
            </a:pPr>
            <a:endParaRPr sz="1000"/>
          </a:p>
          <a:p>
            <a:pPr marL="0" marR="0" lvl="0" indent="0" algn="l" rtl="0">
              <a:lnSpc>
                <a:spcPct val="100000"/>
              </a:lnSpc>
              <a:spcBef>
                <a:spcPts val="0"/>
              </a:spcBef>
              <a:spcAft>
                <a:spcPts val="0"/>
              </a:spcAft>
              <a:buClr>
                <a:schemeClr val="dk1"/>
              </a:buClr>
              <a:buSzPts val="1100"/>
              <a:buFont typeface="Arial"/>
              <a:buNone/>
            </a:pPr>
            <a:r>
              <a:rPr lang="en" sz="1000" b="1">
                <a:solidFill>
                  <a:schemeClr val="dk2"/>
                </a:solidFill>
              </a:rPr>
              <a:t>Unveiling Hardware Complexity:</a:t>
            </a:r>
            <a:endParaRPr sz="1000" b="1">
              <a:solidFill>
                <a:schemeClr val="dk2"/>
              </a:solidFill>
            </a:endParaRPr>
          </a:p>
          <a:p>
            <a:pPr marL="0" marR="0" lvl="0" indent="0" algn="l" rtl="0">
              <a:lnSpc>
                <a:spcPct val="100000"/>
              </a:lnSpc>
              <a:spcBef>
                <a:spcPts val="0"/>
              </a:spcBef>
              <a:spcAft>
                <a:spcPts val="0"/>
              </a:spcAft>
              <a:buClr>
                <a:schemeClr val="dk1"/>
              </a:buClr>
              <a:buSzPts val="1100"/>
              <a:buFont typeface="Arial"/>
              <a:buNone/>
            </a:pPr>
            <a:r>
              <a:rPr lang="en" sz="1000"/>
              <a:t>The intricacies of hardware wiring and coding were initially foreign to our team.</a:t>
            </a:r>
            <a:endParaRPr sz="1000"/>
          </a:p>
          <a:p>
            <a:pPr marL="0" marR="0" lvl="0" indent="0" algn="l" rtl="0">
              <a:lnSpc>
                <a:spcPct val="100000"/>
              </a:lnSpc>
              <a:spcBef>
                <a:spcPts val="0"/>
              </a:spcBef>
              <a:spcAft>
                <a:spcPts val="0"/>
              </a:spcAft>
              <a:buClr>
                <a:schemeClr val="dk1"/>
              </a:buClr>
              <a:buSzPts val="1100"/>
              <a:buFont typeface="Arial"/>
              <a:buNone/>
            </a:pPr>
            <a:endParaRPr sz="1000"/>
          </a:p>
          <a:p>
            <a:pPr marL="0" marR="0" lvl="0" indent="0" algn="l" rtl="0">
              <a:lnSpc>
                <a:spcPct val="100000"/>
              </a:lnSpc>
              <a:spcBef>
                <a:spcPts val="0"/>
              </a:spcBef>
              <a:spcAft>
                <a:spcPts val="0"/>
              </a:spcAft>
              <a:buClr>
                <a:schemeClr val="dk1"/>
              </a:buClr>
              <a:buSzPts val="1100"/>
              <a:buFont typeface="Arial"/>
              <a:buNone/>
            </a:pPr>
            <a:r>
              <a:rPr lang="en" sz="1000" b="1">
                <a:solidFill>
                  <a:schemeClr val="dk2"/>
                </a:solidFill>
              </a:rPr>
              <a:t>Encountering Hardware Hurdles:</a:t>
            </a:r>
            <a:endParaRPr sz="1000" b="1">
              <a:solidFill>
                <a:schemeClr val="dk2"/>
              </a:solidFill>
            </a:endParaRPr>
          </a:p>
          <a:p>
            <a:pPr marL="0" marR="0" lvl="0" indent="0" algn="l" rtl="0">
              <a:lnSpc>
                <a:spcPct val="100000"/>
              </a:lnSpc>
              <a:spcBef>
                <a:spcPts val="0"/>
              </a:spcBef>
              <a:spcAft>
                <a:spcPts val="0"/>
              </a:spcAft>
              <a:buClr>
                <a:schemeClr val="dk1"/>
              </a:buClr>
              <a:buSzPts val="1100"/>
              <a:buFont typeface="Arial"/>
              <a:buNone/>
            </a:pPr>
            <a:r>
              <a:rPr lang="en" sz="1000"/>
              <a:t>Overcoming obstacles like aged robot components leading to disruptions due to loose connections and wires.</a:t>
            </a:r>
            <a:endParaRPr sz="1000"/>
          </a:p>
          <a:p>
            <a:pPr marL="0" marR="0" lvl="0" indent="0" algn="l" rtl="0">
              <a:lnSpc>
                <a:spcPct val="100000"/>
              </a:lnSpc>
              <a:spcBef>
                <a:spcPts val="0"/>
              </a:spcBef>
              <a:spcAft>
                <a:spcPts val="0"/>
              </a:spcAft>
              <a:buClr>
                <a:schemeClr val="dk1"/>
              </a:buClr>
              <a:buSzPts val="1100"/>
              <a:buFont typeface="Arial"/>
              <a:buNone/>
            </a:pPr>
            <a:endParaRPr sz="1000"/>
          </a:p>
          <a:p>
            <a:pPr marL="0" marR="0" lvl="0" indent="0" algn="l" rtl="0">
              <a:lnSpc>
                <a:spcPct val="100000"/>
              </a:lnSpc>
              <a:spcBef>
                <a:spcPts val="0"/>
              </a:spcBef>
              <a:spcAft>
                <a:spcPts val="0"/>
              </a:spcAft>
              <a:buClr>
                <a:schemeClr val="dk1"/>
              </a:buClr>
              <a:buSzPts val="1100"/>
              <a:buFont typeface="Arial"/>
              <a:buNone/>
            </a:pPr>
            <a:r>
              <a:rPr lang="en" sz="1000" b="1">
                <a:solidFill>
                  <a:schemeClr val="dk2"/>
                </a:solidFill>
              </a:rPr>
              <a:t>Development Delays:</a:t>
            </a:r>
            <a:endParaRPr sz="1000" b="1">
              <a:solidFill>
                <a:schemeClr val="dk2"/>
              </a:solidFill>
            </a:endParaRPr>
          </a:p>
          <a:p>
            <a:pPr marL="0" marR="0" lvl="0" indent="0" algn="l" rtl="0">
              <a:lnSpc>
                <a:spcPct val="100000"/>
              </a:lnSpc>
              <a:spcBef>
                <a:spcPts val="0"/>
              </a:spcBef>
              <a:spcAft>
                <a:spcPts val="0"/>
              </a:spcAft>
              <a:buClr>
                <a:schemeClr val="dk1"/>
              </a:buClr>
              <a:buSzPts val="1100"/>
              <a:buFont typeface="Arial"/>
              <a:buNone/>
            </a:pPr>
            <a:r>
              <a:rPr lang="en" sz="1000"/>
              <a:t>The presence of hardware issues led to development pauses, hindering progress.</a:t>
            </a:r>
            <a:endParaRPr sz="1000"/>
          </a:p>
          <a:p>
            <a:pPr marL="0" marR="0" lvl="0" indent="0" algn="l" rtl="0">
              <a:lnSpc>
                <a:spcPct val="100000"/>
              </a:lnSpc>
              <a:spcBef>
                <a:spcPts val="0"/>
              </a:spcBef>
              <a:spcAft>
                <a:spcPts val="0"/>
              </a:spcAft>
              <a:buClr>
                <a:srgbClr val="000000"/>
              </a:buClr>
              <a:buSzPts val="1400"/>
              <a:buFont typeface="Arial"/>
              <a:buNone/>
            </a:pPr>
            <a:endParaRPr sz="1000"/>
          </a:p>
        </p:txBody>
      </p:sp>
      <p:sp>
        <p:nvSpPr>
          <p:cNvPr id="280" name="Google Shape;280;p37"/>
          <p:cNvSpPr txBox="1"/>
          <p:nvPr/>
        </p:nvSpPr>
        <p:spPr>
          <a:xfrm>
            <a:off x="1584960" y="1546860"/>
            <a:ext cx="7795988" cy="524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4400" b="1" i="0" u="none" strike="noStrike" cap="none">
                <a:solidFill>
                  <a:schemeClr val="dk1"/>
                </a:solidFill>
                <a:latin typeface="Montserrat"/>
                <a:ea typeface="Montserrat"/>
                <a:cs typeface="Montserrat"/>
                <a:sym typeface="Montserrat"/>
              </a:rPr>
              <a:t>Challenges</a:t>
            </a:r>
            <a:endParaRPr sz="4400" b="1" i="0" u="none" strike="noStrike" cap="none">
              <a:solidFill>
                <a:schemeClr val="dk1"/>
              </a:solidFill>
              <a:latin typeface="Montserrat"/>
              <a:ea typeface="Montserrat"/>
              <a:cs typeface="Montserrat"/>
              <a:sym typeface="Montserrat"/>
            </a:endParaRPr>
          </a:p>
        </p:txBody>
      </p:sp>
      <p:grpSp>
        <p:nvGrpSpPr>
          <p:cNvPr id="281" name="Google Shape;281;p37"/>
          <p:cNvGrpSpPr/>
          <p:nvPr/>
        </p:nvGrpSpPr>
        <p:grpSpPr>
          <a:xfrm>
            <a:off x="873288" y="1546860"/>
            <a:ext cx="574512" cy="510540"/>
            <a:chOff x="7274088" y="0"/>
            <a:chExt cx="675358" cy="5143500"/>
          </a:xfrm>
        </p:grpSpPr>
        <p:sp>
          <p:nvSpPr>
            <p:cNvPr id="282" name="Google Shape;282;p37"/>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83" name="Google Shape;283;p37"/>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284" name="Google Shape;284;p37"/>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85" name="Google Shape;285;p37"/>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8"/>
          <p:cNvSpPr txBox="1">
            <a:spLocks noGrp="1"/>
          </p:cNvSpPr>
          <p:nvPr>
            <p:ph type="subTitle" idx="1"/>
          </p:nvPr>
        </p:nvSpPr>
        <p:spPr>
          <a:xfrm>
            <a:off x="835025" y="2265950"/>
            <a:ext cx="5754000" cy="1516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300"/>
              <a:t>Our journey with this project has been marked by challenges and valuable lessons. From the initial struggles with unfamiliar software and hardware to the trial and error process of code modifications, we have learnt a lot from the project. (be it a new coding language, or how to approach problems)  </a:t>
            </a:r>
            <a:endParaRPr sz="1300"/>
          </a:p>
        </p:txBody>
      </p:sp>
      <p:sp>
        <p:nvSpPr>
          <p:cNvPr id="291" name="Google Shape;291;p38"/>
          <p:cNvSpPr txBox="1"/>
          <p:nvPr/>
        </p:nvSpPr>
        <p:spPr>
          <a:xfrm>
            <a:off x="1584960" y="1546860"/>
            <a:ext cx="7796100" cy="5247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4400" b="1">
                <a:solidFill>
                  <a:schemeClr val="dk1"/>
                </a:solidFill>
                <a:latin typeface="Montserrat"/>
                <a:ea typeface="Montserrat"/>
                <a:cs typeface="Montserrat"/>
                <a:sym typeface="Montserrat"/>
              </a:rPr>
              <a:t>Conclusion</a:t>
            </a:r>
            <a:endParaRPr sz="4400" b="1" i="0" u="none" strike="noStrike" cap="none">
              <a:solidFill>
                <a:schemeClr val="dk1"/>
              </a:solidFill>
              <a:latin typeface="Montserrat"/>
              <a:ea typeface="Montserrat"/>
              <a:cs typeface="Montserrat"/>
              <a:sym typeface="Montserrat"/>
            </a:endParaRPr>
          </a:p>
        </p:txBody>
      </p:sp>
      <p:grpSp>
        <p:nvGrpSpPr>
          <p:cNvPr id="292" name="Google Shape;292;p38"/>
          <p:cNvGrpSpPr/>
          <p:nvPr/>
        </p:nvGrpSpPr>
        <p:grpSpPr>
          <a:xfrm>
            <a:off x="873450" y="1546860"/>
            <a:ext cx="574558" cy="510750"/>
            <a:chOff x="7274088" y="0"/>
            <a:chExt cx="675394" cy="5143500"/>
          </a:xfrm>
        </p:grpSpPr>
        <p:sp>
          <p:nvSpPr>
            <p:cNvPr id="293" name="Google Shape;293;p38"/>
            <p:cNvSpPr/>
            <p:nvPr/>
          </p:nvSpPr>
          <p:spPr>
            <a:xfrm>
              <a:off x="7274088" y="0"/>
              <a:ext cx="169200"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94" name="Google Shape;294;p38"/>
            <p:cNvSpPr/>
            <p:nvPr/>
          </p:nvSpPr>
          <p:spPr>
            <a:xfrm>
              <a:off x="7441140" y="0"/>
              <a:ext cx="169200"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295" name="Google Shape;295;p38"/>
            <p:cNvSpPr/>
            <p:nvPr/>
          </p:nvSpPr>
          <p:spPr>
            <a:xfrm>
              <a:off x="7780282" y="0"/>
              <a:ext cx="169200"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96" name="Google Shape;296;p38"/>
            <p:cNvSpPr/>
            <p:nvPr/>
          </p:nvSpPr>
          <p:spPr>
            <a:xfrm>
              <a:off x="7610653" y="0"/>
              <a:ext cx="169200"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9"/>
          <p:cNvSpPr txBox="1">
            <a:spLocks noGrp="1"/>
          </p:cNvSpPr>
          <p:nvPr>
            <p:ph type="ctrTitle"/>
          </p:nvPr>
        </p:nvSpPr>
        <p:spPr>
          <a:xfrm>
            <a:off x="0" y="1504312"/>
            <a:ext cx="8520600" cy="20526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2"/>
              </a:buClr>
              <a:buSzPts val="4600"/>
              <a:buFont typeface="Arial"/>
              <a:buNone/>
            </a:pPr>
            <a:r>
              <a:rPr lang="en" b="1">
                <a:latin typeface="Arial"/>
                <a:ea typeface="Arial"/>
                <a:cs typeface="Arial"/>
                <a:sym typeface="Arial"/>
              </a:rPr>
              <a:t>Thank You</a:t>
            </a:r>
            <a:endParaRPr b="1">
              <a:latin typeface="Arial"/>
              <a:ea typeface="Arial"/>
              <a:cs typeface="Arial"/>
              <a:sym typeface="Arial"/>
            </a:endParaRPr>
          </a:p>
        </p:txBody>
      </p:sp>
      <p:grpSp>
        <p:nvGrpSpPr>
          <p:cNvPr id="302" name="Google Shape;302;p39"/>
          <p:cNvGrpSpPr/>
          <p:nvPr/>
        </p:nvGrpSpPr>
        <p:grpSpPr>
          <a:xfrm rot="5400000">
            <a:off x="-486169" y="-39606"/>
            <a:ext cx="707862" cy="5143500"/>
            <a:chOff x="7274088" y="0"/>
            <a:chExt cx="675358" cy="5143500"/>
          </a:xfrm>
        </p:grpSpPr>
        <p:sp>
          <p:nvSpPr>
            <p:cNvPr id="303" name="Google Shape;303;p39"/>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4" name="Google Shape;304;p39"/>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305" name="Google Shape;305;p39"/>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6" name="Google Shape;306;p39"/>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6"/>
          <p:cNvSpPr txBox="1">
            <a:spLocks noGrp="1"/>
          </p:cNvSpPr>
          <p:nvPr>
            <p:ph type="ctrTitle"/>
          </p:nvPr>
        </p:nvSpPr>
        <p:spPr>
          <a:xfrm>
            <a:off x="1584960" y="1546860"/>
            <a:ext cx="7795988" cy="52475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600"/>
              <a:buFont typeface="Cambria"/>
              <a:buNone/>
            </a:pPr>
            <a:r>
              <a:rPr lang="en" sz="4400" b="1">
                <a:latin typeface="Montserrat"/>
                <a:ea typeface="Montserrat"/>
                <a:cs typeface="Montserrat"/>
                <a:sym typeface="Montserrat"/>
              </a:rPr>
              <a:t>Background</a:t>
            </a:r>
            <a:endParaRPr sz="4400" b="1">
              <a:latin typeface="Montserrat"/>
              <a:ea typeface="Montserrat"/>
              <a:cs typeface="Montserrat"/>
              <a:sym typeface="Montserrat"/>
            </a:endParaRPr>
          </a:p>
        </p:txBody>
      </p:sp>
      <p:sp>
        <p:nvSpPr>
          <p:cNvPr id="112" name="Google Shape;112;p26"/>
          <p:cNvSpPr txBox="1">
            <a:spLocks noGrp="1"/>
          </p:cNvSpPr>
          <p:nvPr>
            <p:ph type="subTitle" idx="1"/>
          </p:nvPr>
        </p:nvSpPr>
        <p:spPr>
          <a:xfrm>
            <a:off x="776999" y="2354075"/>
            <a:ext cx="5526000" cy="2217900"/>
          </a:xfrm>
          <a:prstGeom prst="rect">
            <a:avLst/>
          </a:prstGeom>
          <a:noFill/>
          <a:ln>
            <a:noFill/>
          </a:ln>
        </p:spPr>
        <p:txBody>
          <a:bodyPr spcFirstLastPara="1" wrap="square" lIns="91425" tIns="45700" rIns="91425" bIns="45700" anchor="t" anchorCtr="0">
            <a:normAutofit fontScale="92500"/>
          </a:bodyPr>
          <a:lstStyle/>
          <a:p>
            <a:pPr marL="0" lvl="1" indent="0" algn="l" rtl="0">
              <a:lnSpc>
                <a:spcPct val="120000"/>
              </a:lnSpc>
              <a:spcBef>
                <a:spcPts val="0"/>
              </a:spcBef>
              <a:spcAft>
                <a:spcPts val="0"/>
              </a:spcAft>
              <a:buSzPts val="1838"/>
              <a:buNone/>
            </a:pPr>
            <a:r>
              <a:rPr lang="en" sz="1700" b="1"/>
              <a:t>Give a short introduction of the on the purpose of this project.</a:t>
            </a:r>
            <a:endParaRPr/>
          </a:p>
          <a:p>
            <a:pPr marL="0" lvl="1" indent="0" algn="l" rtl="0">
              <a:lnSpc>
                <a:spcPct val="120000"/>
              </a:lnSpc>
              <a:spcBef>
                <a:spcPts val="0"/>
              </a:spcBef>
              <a:spcAft>
                <a:spcPts val="0"/>
              </a:spcAft>
              <a:buSzPts val="1838"/>
              <a:buNone/>
            </a:pPr>
            <a:endParaRPr sz="1700" b="1"/>
          </a:p>
          <a:p>
            <a:pPr marL="0" lvl="1" indent="0" algn="just" rtl="0">
              <a:lnSpc>
                <a:spcPct val="120000"/>
              </a:lnSpc>
              <a:spcBef>
                <a:spcPts val="0"/>
              </a:spcBef>
              <a:spcAft>
                <a:spcPts val="0"/>
              </a:spcAft>
              <a:buSzPts val="1838"/>
              <a:buNone/>
            </a:pPr>
            <a:r>
              <a:rPr lang="en" sz="1600"/>
              <a:t>We wanted to create an autonomous car that can recognise traffic signs and act accordingly. Our motivation was the robot in the AI Lab. However, we were not able to replicate in fully due to hardware differences such as the mapping system. </a:t>
            </a:r>
            <a:endParaRPr sz="1600"/>
          </a:p>
        </p:txBody>
      </p:sp>
      <p:grpSp>
        <p:nvGrpSpPr>
          <p:cNvPr id="113" name="Google Shape;113;p26"/>
          <p:cNvGrpSpPr/>
          <p:nvPr/>
        </p:nvGrpSpPr>
        <p:grpSpPr>
          <a:xfrm>
            <a:off x="873288" y="1546860"/>
            <a:ext cx="574512" cy="510540"/>
            <a:chOff x="7274088" y="0"/>
            <a:chExt cx="675358" cy="5143500"/>
          </a:xfrm>
        </p:grpSpPr>
        <p:sp>
          <p:nvSpPr>
            <p:cNvPr id="114" name="Google Shape;114;p26"/>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5" name="Google Shape;115;p26"/>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116" name="Google Shape;116;p26"/>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7" name="Google Shape;117;p26"/>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7"/>
          <p:cNvSpPr txBox="1">
            <a:spLocks noGrp="1"/>
          </p:cNvSpPr>
          <p:nvPr>
            <p:ph type="ctrTitle"/>
          </p:nvPr>
        </p:nvSpPr>
        <p:spPr>
          <a:xfrm>
            <a:off x="1584960" y="1546860"/>
            <a:ext cx="7796100" cy="5247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600"/>
              <a:buFont typeface="Cambria"/>
              <a:buNone/>
            </a:pPr>
            <a:r>
              <a:rPr lang="en" sz="4400" b="1">
                <a:latin typeface="Montserrat"/>
                <a:ea typeface="Montserrat"/>
                <a:cs typeface="Montserrat"/>
                <a:sym typeface="Montserrat"/>
              </a:rPr>
              <a:t>Targeted Users</a:t>
            </a:r>
            <a:endParaRPr sz="4400" b="1">
              <a:latin typeface="Montserrat"/>
              <a:ea typeface="Montserrat"/>
              <a:cs typeface="Montserrat"/>
              <a:sym typeface="Montserrat"/>
            </a:endParaRPr>
          </a:p>
        </p:txBody>
      </p:sp>
      <p:grpSp>
        <p:nvGrpSpPr>
          <p:cNvPr id="124" name="Google Shape;124;p27"/>
          <p:cNvGrpSpPr/>
          <p:nvPr/>
        </p:nvGrpSpPr>
        <p:grpSpPr>
          <a:xfrm>
            <a:off x="873288" y="1546860"/>
            <a:ext cx="574512" cy="510540"/>
            <a:chOff x="7274088" y="0"/>
            <a:chExt cx="675358" cy="5143500"/>
          </a:xfrm>
        </p:grpSpPr>
        <p:sp>
          <p:nvSpPr>
            <p:cNvPr id="125" name="Google Shape;125;p27"/>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6" name="Google Shape;126;p27"/>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127" name="Google Shape;127;p27"/>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8" name="Google Shape;128;p27"/>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129" name="Google Shape;129;p27"/>
          <p:cNvSpPr txBox="1"/>
          <p:nvPr/>
        </p:nvSpPr>
        <p:spPr>
          <a:xfrm>
            <a:off x="686525" y="2349300"/>
            <a:ext cx="8270400" cy="2718000"/>
          </a:xfrm>
          <a:prstGeom prst="rect">
            <a:avLst/>
          </a:prstGeom>
          <a:noFill/>
          <a:ln>
            <a:noFill/>
          </a:ln>
        </p:spPr>
        <p:txBody>
          <a:bodyPr spcFirstLastPara="1" wrap="square" lIns="91425" tIns="45700" rIns="91425" bIns="45700" anchor="t" anchorCtr="0">
            <a:normAutofit/>
          </a:bodyPr>
          <a:lstStyle/>
          <a:p>
            <a:pPr marL="457200" marR="0" lvl="0" indent="-330200" algn="l" rtl="0">
              <a:lnSpc>
                <a:spcPct val="100000"/>
              </a:lnSpc>
              <a:spcBef>
                <a:spcPts val="0"/>
              </a:spcBef>
              <a:spcAft>
                <a:spcPts val="0"/>
              </a:spcAft>
              <a:buClr>
                <a:schemeClr val="dk2"/>
              </a:buClr>
              <a:buSzPts val="1600"/>
              <a:buFont typeface="Arial"/>
              <a:buChar char="●"/>
            </a:pPr>
            <a:r>
              <a:rPr lang="en" sz="1600">
                <a:solidFill>
                  <a:schemeClr val="dk2"/>
                </a:solidFill>
              </a:rPr>
              <a:t>S</a:t>
            </a:r>
            <a:r>
              <a:rPr lang="en" sz="1600" b="0" i="0" u="none" strike="noStrike" cap="none">
                <a:solidFill>
                  <a:schemeClr val="dk2"/>
                </a:solidFill>
                <a:latin typeface="Arial"/>
                <a:ea typeface="Arial"/>
                <a:cs typeface="Arial"/>
                <a:sym typeface="Arial"/>
              </a:rPr>
              <a:t>tudents</a:t>
            </a:r>
            <a:endParaRPr sz="1600">
              <a:solidFill>
                <a:schemeClr val="dk2"/>
              </a:solidFill>
            </a:endParaRPr>
          </a:p>
          <a:p>
            <a:pPr marL="914400" marR="0" lvl="1" indent="-330200" algn="l" rtl="0">
              <a:lnSpc>
                <a:spcPct val="100000"/>
              </a:lnSpc>
              <a:spcBef>
                <a:spcPts val="0"/>
              </a:spcBef>
              <a:spcAft>
                <a:spcPts val="0"/>
              </a:spcAft>
              <a:buClr>
                <a:schemeClr val="dk2"/>
              </a:buClr>
              <a:buSzPts val="1600"/>
              <a:buFont typeface="Arial"/>
              <a:buChar char="○"/>
            </a:pPr>
            <a:r>
              <a:rPr lang="en" sz="1600">
                <a:solidFill>
                  <a:schemeClr val="dk2"/>
                </a:solidFill>
              </a:rPr>
              <a:t>P</a:t>
            </a:r>
            <a:r>
              <a:rPr lang="en" sz="1600" b="0" i="0" u="none" strike="noStrike" cap="none">
                <a:solidFill>
                  <a:schemeClr val="dk2"/>
                </a:solidFill>
                <a:latin typeface="Arial"/>
                <a:ea typeface="Arial"/>
                <a:cs typeface="Arial"/>
                <a:sym typeface="Arial"/>
              </a:rPr>
              <a:t>ique their curiosity of AI Models</a:t>
            </a:r>
            <a:endParaRPr sz="1600">
              <a:solidFill>
                <a:schemeClr val="dk2"/>
              </a:solidFill>
            </a:endParaRPr>
          </a:p>
          <a:p>
            <a:pPr marL="914400" marR="0" lvl="1" indent="-330200" algn="l" rtl="0">
              <a:lnSpc>
                <a:spcPct val="100000"/>
              </a:lnSpc>
              <a:spcBef>
                <a:spcPts val="0"/>
              </a:spcBef>
              <a:spcAft>
                <a:spcPts val="0"/>
              </a:spcAft>
              <a:buClr>
                <a:schemeClr val="dk2"/>
              </a:buClr>
              <a:buSzPts val="1600"/>
              <a:buChar char="○"/>
            </a:pPr>
            <a:r>
              <a:rPr lang="en" sz="1600">
                <a:solidFill>
                  <a:schemeClr val="dk2"/>
                </a:solidFill>
              </a:rPr>
              <a:t>Show how what we are taught in school (deep learning and models) can be applied in physical device</a:t>
            </a:r>
            <a:endParaRPr sz="1600">
              <a:solidFill>
                <a:schemeClr val="dk2"/>
              </a:solidFill>
            </a:endParaRPr>
          </a:p>
          <a:p>
            <a:pPr marL="0" marR="0" lvl="0" indent="0" algn="l" rtl="0">
              <a:lnSpc>
                <a:spcPct val="100000"/>
              </a:lnSpc>
              <a:spcBef>
                <a:spcPts val="0"/>
              </a:spcBef>
              <a:spcAft>
                <a:spcPts val="0"/>
              </a:spcAft>
              <a:buNone/>
            </a:pPr>
            <a:endParaRPr sz="1600">
              <a:solidFill>
                <a:schemeClr val="dk2"/>
              </a:solidFill>
            </a:endParaRPr>
          </a:p>
          <a:p>
            <a:pPr marL="0" marR="0" lvl="0" indent="0" algn="l" rtl="0">
              <a:lnSpc>
                <a:spcPct val="100000"/>
              </a:lnSpc>
              <a:spcBef>
                <a:spcPts val="0"/>
              </a:spcBef>
              <a:spcAft>
                <a:spcPts val="0"/>
              </a:spcAft>
              <a:buNone/>
            </a:pPr>
            <a:r>
              <a:rPr lang="en" sz="1600">
                <a:solidFill>
                  <a:schemeClr val="dk2"/>
                </a:solidFill>
              </a:rPr>
              <a:t>With further improvements (Following a route on a map)</a:t>
            </a:r>
            <a:endParaRPr sz="1600">
              <a:solidFill>
                <a:schemeClr val="dk2"/>
              </a:solidFill>
            </a:endParaRPr>
          </a:p>
          <a:p>
            <a:pPr marL="457200" marR="0" lvl="0" indent="-330200" algn="l" rtl="0">
              <a:lnSpc>
                <a:spcPct val="100000"/>
              </a:lnSpc>
              <a:spcBef>
                <a:spcPts val="0"/>
              </a:spcBef>
              <a:spcAft>
                <a:spcPts val="0"/>
              </a:spcAft>
              <a:buClr>
                <a:schemeClr val="dk2"/>
              </a:buClr>
              <a:buSzPts val="1600"/>
              <a:buChar char="●"/>
            </a:pPr>
            <a:r>
              <a:rPr lang="en" sz="1600">
                <a:solidFill>
                  <a:schemeClr val="dk2"/>
                </a:solidFill>
              </a:rPr>
              <a:t>Companies who are interested to integrate autonomous robots </a:t>
            </a:r>
            <a:endParaRPr sz="1600">
              <a:solidFill>
                <a:schemeClr val="dk2"/>
              </a:solidFill>
            </a:endParaRPr>
          </a:p>
          <a:p>
            <a:pPr marL="914400" marR="0" lvl="1" indent="-330200" algn="l" rtl="0">
              <a:lnSpc>
                <a:spcPct val="100000"/>
              </a:lnSpc>
              <a:spcBef>
                <a:spcPts val="0"/>
              </a:spcBef>
              <a:spcAft>
                <a:spcPts val="0"/>
              </a:spcAft>
              <a:buClr>
                <a:schemeClr val="dk2"/>
              </a:buClr>
              <a:buSzPts val="1600"/>
              <a:buChar char="○"/>
            </a:pPr>
            <a:r>
              <a:rPr lang="en" sz="1600">
                <a:solidFill>
                  <a:schemeClr val="dk2"/>
                </a:solidFill>
              </a:rPr>
              <a:t>Stock Counting in warehouse via autonomous robot</a:t>
            </a:r>
            <a:endParaRPr sz="1600">
              <a:solidFill>
                <a:schemeClr val="dk2"/>
              </a:solidFill>
            </a:endParaRPr>
          </a:p>
          <a:p>
            <a:pPr marL="914400" marR="0" lvl="1" indent="-330200" algn="l" rtl="0">
              <a:lnSpc>
                <a:spcPct val="100000"/>
              </a:lnSpc>
              <a:spcBef>
                <a:spcPts val="0"/>
              </a:spcBef>
              <a:spcAft>
                <a:spcPts val="0"/>
              </a:spcAft>
              <a:buClr>
                <a:schemeClr val="dk2"/>
              </a:buClr>
              <a:buSzPts val="1600"/>
              <a:buChar char="○"/>
            </a:pPr>
            <a:r>
              <a:rPr lang="en" sz="1600">
                <a:solidFill>
                  <a:schemeClr val="dk2"/>
                </a:solidFill>
              </a:rPr>
              <a:t>Tray Return Robots</a:t>
            </a:r>
            <a:endParaRPr sz="1600">
              <a:solidFill>
                <a:schemeClr val="dk2"/>
              </a:solidFill>
            </a:endParaRPr>
          </a:p>
          <a:p>
            <a:pPr marL="914400" marR="0" lvl="1" indent="-330200" algn="l" rtl="0">
              <a:lnSpc>
                <a:spcPct val="100000"/>
              </a:lnSpc>
              <a:spcBef>
                <a:spcPts val="0"/>
              </a:spcBef>
              <a:spcAft>
                <a:spcPts val="0"/>
              </a:spcAft>
              <a:buClr>
                <a:schemeClr val="dk2"/>
              </a:buClr>
              <a:buSzPts val="1600"/>
              <a:buChar char="○"/>
            </a:pPr>
            <a:r>
              <a:rPr lang="en" sz="1600">
                <a:solidFill>
                  <a:schemeClr val="dk2"/>
                </a:solidFill>
              </a:rPr>
              <a:t>Simple Deliveries</a:t>
            </a:r>
            <a:endParaRPr sz="1600">
              <a:solidFill>
                <a:schemeClr val="dk2"/>
              </a:solidFill>
            </a:endParaRPr>
          </a:p>
          <a:p>
            <a:pPr marL="114300" marR="0" lvl="0" indent="0" algn="l" rtl="0">
              <a:lnSpc>
                <a:spcPct val="100000"/>
              </a:lnSpc>
              <a:spcBef>
                <a:spcPts val="0"/>
              </a:spcBef>
              <a:spcAft>
                <a:spcPts val="0"/>
              </a:spcAft>
              <a:buClr>
                <a:schemeClr val="dk2"/>
              </a:buClr>
              <a:buSzPts val="2200"/>
              <a:buFont typeface="Arial"/>
              <a:buNone/>
            </a:pPr>
            <a:endParaRPr sz="16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8"/>
          <p:cNvSpPr txBox="1">
            <a:spLocks noGrp="1"/>
          </p:cNvSpPr>
          <p:nvPr>
            <p:ph type="ctrTitle"/>
          </p:nvPr>
        </p:nvSpPr>
        <p:spPr>
          <a:xfrm>
            <a:off x="1584960" y="1546860"/>
            <a:ext cx="7795988" cy="52475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600"/>
              <a:buFont typeface="Cambria"/>
              <a:buNone/>
            </a:pPr>
            <a:r>
              <a:rPr lang="en" sz="4400" b="1">
                <a:latin typeface="Montserrat"/>
                <a:ea typeface="Montserrat"/>
                <a:cs typeface="Montserrat"/>
                <a:sym typeface="Montserrat"/>
              </a:rPr>
              <a:t>Features</a:t>
            </a:r>
            <a:endParaRPr sz="4400" b="1">
              <a:latin typeface="Montserrat"/>
              <a:ea typeface="Montserrat"/>
              <a:cs typeface="Montserrat"/>
              <a:sym typeface="Montserrat"/>
            </a:endParaRPr>
          </a:p>
        </p:txBody>
      </p:sp>
      <p:grpSp>
        <p:nvGrpSpPr>
          <p:cNvPr id="135" name="Google Shape;135;p28"/>
          <p:cNvGrpSpPr/>
          <p:nvPr/>
        </p:nvGrpSpPr>
        <p:grpSpPr>
          <a:xfrm>
            <a:off x="873288" y="1546860"/>
            <a:ext cx="574512" cy="510540"/>
            <a:chOff x="7274088" y="0"/>
            <a:chExt cx="675358" cy="5143500"/>
          </a:xfrm>
        </p:grpSpPr>
        <p:sp>
          <p:nvSpPr>
            <p:cNvPr id="136" name="Google Shape;136;p28"/>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7" name="Google Shape;137;p28"/>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138" name="Google Shape;138;p28"/>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9" name="Google Shape;139;p28"/>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140" name="Google Shape;140;p28"/>
          <p:cNvSpPr txBox="1"/>
          <p:nvPr/>
        </p:nvSpPr>
        <p:spPr>
          <a:xfrm>
            <a:off x="686520" y="2349301"/>
            <a:ext cx="5485679" cy="2217935"/>
          </a:xfrm>
          <a:prstGeom prst="rect">
            <a:avLst/>
          </a:prstGeom>
          <a:noFill/>
          <a:ln>
            <a:noFill/>
          </a:ln>
        </p:spPr>
        <p:txBody>
          <a:bodyPr spcFirstLastPara="1" wrap="square" lIns="91425" tIns="45700" rIns="91425" bIns="45700" anchor="t" anchorCtr="0">
            <a:normAutofit/>
          </a:bodyPr>
          <a:lstStyle/>
          <a:p>
            <a:pPr marL="114300" marR="0" lvl="0" indent="0" algn="l" rtl="0">
              <a:lnSpc>
                <a:spcPct val="100000"/>
              </a:lnSpc>
              <a:spcBef>
                <a:spcPts val="0"/>
              </a:spcBef>
              <a:spcAft>
                <a:spcPts val="0"/>
              </a:spcAft>
              <a:buClr>
                <a:schemeClr val="dk2"/>
              </a:buClr>
              <a:buSzPts val="2200"/>
              <a:buFont typeface="Arial"/>
              <a:buNone/>
            </a:pPr>
            <a:r>
              <a:rPr lang="en" sz="1600" b="1" i="0" u="none" strike="noStrike" cap="none">
                <a:solidFill>
                  <a:schemeClr val="dk2"/>
                </a:solidFill>
                <a:latin typeface="Arial"/>
                <a:ea typeface="Arial"/>
                <a:cs typeface="Arial"/>
                <a:sym typeface="Arial"/>
              </a:rPr>
              <a:t>What are the features of the service ?</a:t>
            </a:r>
            <a:endParaRPr/>
          </a:p>
          <a:p>
            <a:pPr marL="114300" marR="0" lvl="0" indent="0" algn="l" rtl="0">
              <a:lnSpc>
                <a:spcPct val="100000"/>
              </a:lnSpc>
              <a:spcBef>
                <a:spcPts val="0"/>
              </a:spcBef>
              <a:spcAft>
                <a:spcPts val="0"/>
              </a:spcAft>
              <a:buClr>
                <a:schemeClr val="dk2"/>
              </a:buClr>
              <a:buSzPts val="2200"/>
              <a:buFont typeface="Arial"/>
              <a:buNone/>
            </a:pPr>
            <a:endParaRPr sz="1600" b="1" i="0" u="none" strike="noStrike" cap="none">
              <a:solidFill>
                <a:schemeClr val="dk2"/>
              </a:solidFill>
              <a:latin typeface="Arial"/>
              <a:ea typeface="Arial"/>
              <a:cs typeface="Arial"/>
              <a:sym typeface="Arial"/>
            </a:endParaRPr>
          </a:p>
          <a:p>
            <a:pPr marL="114300" marR="0" lvl="0" indent="0" algn="l" rtl="0">
              <a:lnSpc>
                <a:spcPct val="100000"/>
              </a:lnSpc>
              <a:spcBef>
                <a:spcPts val="0"/>
              </a:spcBef>
              <a:spcAft>
                <a:spcPts val="0"/>
              </a:spcAft>
              <a:buClr>
                <a:schemeClr val="dk2"/>
              </a:buClr>
              <a:buSzPts val="2200"/>
              <a:buFont typeface="Arial"/>
              <a:buNone/>
            </a:pPr>
            <a:r>
              <a:rPr lang="en" sz="1600" b="0" i="0" u="none" strike="noStrike" cap="none">
                <a:solidFill>
                  <a:schemeClr val="dk2"/>
                </a:solidFill>
                <a:latin typeface="Arial"/>
                <a:ea typeface="Arial"/>
                <a:cs typeface="Arial"/>
                <a:sym typeface="Arial"/>
              </a:rPr>
              <a:t>Image Recognition of Signs (Left/Right/</a:t>
            </a:r>
            <a:r>
              <a:rPr lang="en" sz="1600">
                <a:solidFill>
                  <a:schemeClr val="dk2"/>
                </a:solidFill>
              </a:rPr>
              <a:t>Straight</a:t>
            </a:r>
            <a:r>
              <a:rPr lang="en" sz="1600" b="0" i="0" u="none" strike="noStrike" cap="none">
                <a:solidFill>
                  <a:schemeClr val="dk2"/>
                </a:solidFill>
                <a:latin typeface="Arial"/>
                <a:ea typeface="Arial"/>
                <a:cs typeface="Arial"/>
                <a:sym typeface="Arial"/>
              </a:rPr>
              <a:t>)</a:t>
            </a:r>
            <a:endParaRPr/>
          </a:p>
        </p:txBody>
      </p:sp>
      <p:pic>
        <p:nvPicPr>
          <p:cNvPr id="141" name="Google Shape;141;p28"/>
          <p:cNvPicPr preferRelativeResize="0"/>
          <p:nvPr/>
        </p:nvPicPr>
        <p:blipFill>
          <a:blip r:embed="rId3">
            <a:alphaModFix/>
          </a:blip>
          <a:stretch>
            <a:fillRect/>
          </a:stretch>
        </p:blipFill>
        <p:spPr>
          <a:xfrm>
            <a:off x="5693800" y="1312575"/>
            <a:ext cx="2355525" cy="2355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graphicFrame>
        <p:nvGraphicFramePr>
          <p:cNvPr id="147" name="Google Shape;147;p29"/>
          <p:cNvGraphicFramePr/>
          <p:nvPr/>
        </p:nvGraphicFramePr>
        <p:xfrm>
          <a:off x="873288" y="2461175"/>
          <a:ext cx="7239000" cy="1401995"/>
        </p:xfrm>
        <a:graphic>
          <a:graphicData uri="http://schemas.openxmlformats.org/drawingml/2006/table">
            <a:tbl>
              <a:tblPr>
                <a:noFill/>
                <a:tableStyleId>{65782989-3831-423C-85AE-72C619588080}</a:tableStyleId>
              </a:tblPr>
              <a:tblGrid>
                <a:gridCol w="1483675">
                  <a:extLst>
                    <a:ext uri="{9D8B030D-6E8A-4147-A177-3AD203B41FA5}">
                      <a16:colId xmlns:a16="http://schemas.microsoft.com/office/drawing/2014/main" val="20000"/>
                    </a:ext>
                  </a:extLst>
                </a:gridCol>
                <a:gridCol w="2875200">
                  <a:extLst>
                    <a:ext uri="{9D8B030D-6E8A-4147-A177-3AD203B41FA5}">
                      <a16:colId xmlns:a16="http://schemas.microsoft.com/office/drawing/2014/main" val="20001"/>
                    </a:ext>
                  </a:extLst>
                </a:gridCol>
                <a:gridCol w="2880125">
                  <a:extLst>
                    <a:ext uri="{9D8B030D-6E8A-4147-A177-3AD203B41FA5}">
                      <a16:colId xmlns:a16="http://schemas.microsoft.com/office/drawing/2014/main" val="20002"/>
                    </a:ext>
                  </a:extLst>
                </a:gridCol>
              </a:tblGrid>
              <a:tr h="37102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a:t>DonkeyCar</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Our Robot</a:t>
                      </a:r>
                      <a:endParaRPr sz="1400" u="none" strike="noStrike" cap="none"/>
                    </a:p>
                  </a:txBody>
                  <a:tcPr marL="91425" marR="91425" marT="91425" marB="91425"/>
                </a:tc>
                <a:extLst>
                  <a:ext uri="{0D108BD9-81ED-4DB2-BD59-A6C34878D82A}">
                    <a16:rowId xmlns:a16="http://schemas.microsoft.com/office/drawing/2014/main" val="10000"/>
                  </a:ext>
                </a:extLst>
              </a:tr>
              <a:tr h="39092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Price</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a:t>~$250</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~$800</a:t>
                      </a:r>
                      <a:endParaRPr sz="1400" u="none" strike="noStrike" cap="none"/>
                    </a:p>
                  </a:txBody>
                  <a:tcPr marL="91425" marR="91425" marT="91425" marB="91425"/>
                </a:tc>
                <a:extLst>
                  <a:ext uri="{0D108BD9-81ED-4DB2-BD59-A6C34878D82A}">
                    <a16:rowId xmlns:a16="http://schemas.microsoft.com/office/drawing/2014/main" val="10001"/>
                  </a:ext>
                </a:extLst>
              </a:tr>
              <a:tr h="6095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Features</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a:t>Follow Lines</a:t>
                      </a:r>
                      <a:endParaRPr/>
                    </a:p>
                    <a:p>
                      <a:pPr marL="0" marR="0" lvl="0" indent="0" algn="l" rtl="0">
                        <a:lnSpc>
                          <a:spcPct val="100000"/>
                        </a:lnSpc>
                        <a:spcBef>
                          <a:spcPts val="0"/>
                        </a:spcBef>
                        <a:spcAft>
                          <a:spcPts val="0"/>
                        </a:spcAft>
                        <a:buClr>
                          <a:srgbClr val="000000"/>
                        </a:buClr>
                        <a:buSzPts val="1400"/>
                        <a:buFont typeface="Arial"/>
                        <a:buNone/>
                      </a:pPr>
                      <a:r>
                        <a:rPr lang="en"/>
                        <a:t>Stop Sign Detection</a:t>
                      </a:r>
                      <a:endParaRPr/>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Image Recognition for Turn Signs</a:t>
                      </a:r>
                      <a:endParaRPr sz="1400" u="none" strike="noStrike" cap="none"/>
                    </a:p>
                    <a:p>
                      <a:pPr marL="0" marR="0" lvl="0" indent="0" algn="l" rtl="0">
                        <a:lnSpc>
                          <a:spcPct val="100000"/>
                        </a:lnSpc>
                        <a:spcBef>
                          <a:spcPts val="0"/>
                        </a:spcBef>
                        <a:spcAft>
                          <a:spcPts val="0"/>
                        </a:spcAft>
                        <a:buClr>
                          <a:srgbClr val="000000"/>
                        </a:buClr>
                        <a:buSzPts val="1400"/>
                        <a:buFont typeface="Arial"/>
                        <a:buNone/>
                      </a:pPr>
                      <a:endParaRPr/>
                    </a:p>
                  </a:txBody>
                  <a:tcPr marL="91425" marR="91425" marT="91425" marB="91425"/>
                </a:tc>
                <a:extLst>
                  <a:ext uri="{0D108BD9-81ED-4DB2-BD59-A6C34878D82A}">
                    <a16:rowId xmlns:a16="http://schemas.microsoft.com/office/drawing/2014/main" val="10002"/>
                  </a:ext>
                </a:extLst>
              </a:tr>
            </a:tbl>
          </a:graphicData>
        </a:graphic>
      </p:graphicFrame>
      <p:sp>
        <p:nvSpPr>
          <p:cNvPr id="148" name="Google Shape;148;p29"/>
          <p:cNvSpPr txBox="1"/>
          <p:nvPr/>
        </p:nvSpPr>
        <p:spPr>
          <a:xfrm>
            <a:off x="1584960" y="1546860"/>
            <a:ext cx="7795988" cy="524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4400" b="1" i="0" u="none" strike="noStrike" cap="none">
                <a:solidFill>
                  <a:schemeClr val="dk1"/>
                </a:solidFill>
                <a:latin typeface="Montserrat"/>
                <a:ea typeface="Montserrat"/>
                <a:cs typeface="Montserrat"/>
                <a:sym typeface="Montserrat"/>
              </a:rPr>
              <a:t>Existing Product</a:t>
            </a:r>
            <a:r>
              <a:rPr lang="en" sz="4400" b="1" i="0" u="none" strike="noStrike" cap="none">
                <a:solidFill>
                  <a:schemeClr val="dk1"/>
                </a:solidFill>
              </a:rPr>
              <a:t>s</a:t>
            </a:r>
            <a:endParaRPr sz="4400" b="1"/>
          </a:p>
        </p:txBody>
      </p:sp>
      <p:grpSp>
        <p:nvGrpSpPr>
          <p:cNvPr id="149" name="Google Shape;149;p29"/>
          <p:cNvGrpSpPr/>
          <p:nvPr/>
        </p:nvGrpSpPr>
        <p:grpSpPr>
          <a:xfrm>
            <a:off x="873288" y="1546860"/>
            <a:ext cx="574512" cy="510540"/>
            <a:chOff x="7274088" y="0"/>
            <a:chExt cx="675358" cy="5143500"/>
          </a:xfrm>
        </p:grpSpPr>
        <p:sp>
          <p:nvSpPr>
            <p:cNvPr id="150" name="Google Shape;150;p29"/>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1" name="Google Shape;151;p29"/>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152" name="Google Shape;152;p29"/>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3" name="Google Shape;153;p29"/>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0"/>
          <p:cNvSpPr txBox="1"/>
          <p:nvPr/>
        </p:nvSpPr>
        <p:spPr>
          <a:xfrm>
            <a:off x="1737360" y="397234"/>
            <a:ext cx="7796100" cy="5247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4400" b="1">
                <a:solidFill>
                  <a:schemeClr val="dk1"/>
                </a:solidFill>
                <a:latin typeface="Montserrat"/>
                <a:ea typeface="Montserrat"/>
                <a:cs typeface="Montserrat"/>
                <a:sym typeface="Montserrat"/>
              </a:rPr>
              <a:t>System Architecture</a:t>
            </a:r>
            <a:endParaRPr/>
          </a:p>
        </p:txBody>
      </p:sp>
      <p:grpSp>
        <p:nvGrpSpPr>
          <p:cNvPr id="159" name="Google Shape;159;p30"/>
          <p:cNvGrpSpPr/>
          <p:nvPr/>
        </p:nvGrpSpPr>
        <p:grpSpPr>
          <a:xfrm>
            <a:off x="1025850" y="397234"/>
            <a:ext cx="574558" cy="510750"/>
            <a:chOff x="7274088" y="0"/>
            <a:chExt cx="675394" cy="5143500"/>
          </a:xfrm>
        </p:grpSpPr>
        <p:sp>
          <p:nvSpPr>
            <p:cNvPr id="160" name="Google Shape;160;p30"/>
            <p:cNvSpPr/>
            <p:nvPr/>
          </p:nvSpPr>
          <p:spPr>
            <a:xfrm>
              <a:off x="7274088" y="0"/>
              <a:ext cx="169200"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1" name="Google Shape;161;p30"/>
            <p:cNvSpPr/>
            <p:nvPr/>
          </p:nvSpPr>
          <p:spPr>
            <a:xfrm>
              <a:off x="7441140" y="0"/>
              <a:ext cx="169200"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162" name="Google Shape;162;p30"/>
            <p:cNvSpPr/>
            <p:nvPr/>
          </p:nvSpPr>
          <p:spPr>
            <a:xfrm>
              <a:off x="7780282" y="0"/>
              <a:ext cx="169200"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3" name="Google Shape;163;p30"/>
            <p:cNvSpPr/>
            <p:nvPr/>
          </p:nvSpPr>
          <p:spPr>
            <a:xfrm>
              <a:off x="7610653" y="0"/>
              <a:ext cx="169200"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164" name="Google Shape;164;p30"/>
          <p:cNvSpPr/>
          <p:nvPr/>
        </p:nvSpPr>
        <p:spPr>
          <a:xfrm>
            <a:off x="339674" y="1950825"/>
            <a:ext cx="1397685" cy="581194"/>
          </a:xfrm>
          <a:prstGeom prst="flowChartConnector">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a:t>Train Tensorflow model</a:t>
            </a:r>
            <a:endParaRPr sz="1000" dirty="0"/>
          </a:p>
        </p:txBody>
      </p:sp>
      <p:cxnSp>
        <p:nvCxnSpPr>
          <p:cNvPr id="165" name="Google Shape;165;p30"/>
          <p:cNvCxnSpPr>
            <a:cxnSpLocks/>
          </p:cNvCxnSpPr>
          <p:nvPr/>
        </p:nvCxnSpPr>
        <p:spPr>
          <a:xfrm flipV="1">
            <a:off x="1869675" y="2017618"/>
            <a:ext cx="987176" cy="4682"/>
          </a:xfrm>
          <a:prstGeom prst="straightConnector1">
            <a:avLst/>
          </a:prstGeom>
          <a:noFill/>
          <a:ln w="9525" cap="flat" cmpd="sng">
            <a:solidFill>
              <a:schemeClr val="dk2"/>
            </a:solidFill>
            <a:prstDash val="solid"/>
            <a:round/>
            <a:headEnd type="none" w="med" len="med"/>
            <a:tailEnd type="triangle" w="med" len="med"/>
          </a:ln>
        </p:spPr>
      </p:cxnSp>
      <p:sp>
        <p:nvSpPr>
          <p:cNvPr id="166" name="Google Shape;166;p30"/>
          <p:cNvSpPr txBox="1"/>
          <p:nvPr/>
        </p:nvSpPr>
        <p:spPr>
          <a:xfrm>
            <a:off x="1920453" y="1444569"/>
            <a:ext cx="936398"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t>Extract Weights</a:t>
            </a:r>
            <a:endParaRPr sz="1000"/>
          </a:p>
        </p:txBody>
      </p:sp>
      <p:sp>
        <p:nvSpPr>
          <p:cNvPr id="167" name="Google Shape;167;p30"/>
          <p:cNvSpPr/>
          <p:nvPr/>
        </p:nvSpPr>
        <p:spPr>
          <a:xfrm>
            <a:off x="3039944" y="1879432"/>
            <a:ext cx="1201375" cy="209284"/>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modelweights.npy</a:t>
            </a:r>
            <a:endParaRPr sz="1000"/>
          </a:p>
        </p:txBody>
      </p:sp>
      <p:sp>
        <p:nvSpPr>
          <p:cNvPr id="168" name="Google Shape;168;p30"/>
          <p:cNvSpPr/>
          <p:nvPr/>
        </p:nvSpPr>
        <p:spPr>
          <a:xfrm>
            <a:off x="3039945" y="2626942"/>
            <a:ext cx="1201375" cy="209284"/>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model.prototxt</a:t>
            </a:r>
            <a:endParaRPr sz="1000"/>
          </a:p>
        </p:txBody>
      </p:sp>
      <p:cxnSp>
        <p:nvCxnSpPr>
          <p:cNvPr id="169" name="Google Shape;169;p30"/>
          <p:cNvCxnSpPr>
            <a:cxnSpLocks/>
          </p:cNvCxnSpPr>
          <p:nvPr/>
        </p:nvCxnSpPr>
        <p:spPr>
          <a:xfrm>
            <a:off x="1869700" y="2728103"/>
            <a:ext cx="987151" cy="0"/>
          </a:xfrm>
          <a:prstGeom prst="straightConnector1">
            <a:avLst/>
          </a:prstGeom>
          <a:noFill/>
          <a:ln w="9525" cap="flat" cmpd="sng">
            <a:solidFill>
              <a:schemeClr val="dk2"/>
            </a:solidFill>
            <a:prstDash val="solid"/>
            <a:round/>
            <a:headEnd type="none" w="med" len="med"/>
            <a:tailEnd type="triangle" w="med" len="med"/>
          </a:ln>
        </p:spPr>
      </p:cxnSp>
      <p:sp>
        <p:nvSpPr>
          <p:cNvPr id="170" name="Google Shape;170;p30"/>
          <p:cNvSpPr txBox="1"/>
          <p:nvPr/>
        </p:nvSpPr>
        <p:spPr>
          <a:xfrm>
            <a:off x="1920453" y="2240451"/>
            <a:ext cx="1201375"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t>Model Architecture</a:t>
            </a:r>
            <a:endParaRPr sz="1000" dirty="0"/>
          </a:p>
        </p:txBody>
      </p:sp>
      <p:cxnSp>
        <p:nvCxnSpPr>
          <p:cNvPr id="171" name="Google Shape;171;p30"/>
          <p:cNvCxnSpPr>
            <a:cxnSpLocks/>
          </p:cNvCxnSpPr>
          <p:nvPr/>
        </p:nvCxnSpPr>
        <p:spPr>
          <a:xfrm>
            <a:off x="4338582" y="1984074"/>
            <a:ext cx="564101" cy="281976"/>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72" name="Google Shape;172;p30"/>
          <p:cNvCxnSpPr>
            <a:cxnSpLocks/>
          </p:cNvCxnSpPr>
          <p:nvPr/>
        </p:nvCxnSpPr>
        <p:spPr>
          <a:xfrm flipV="1">
            <a:off x="4374542" y="2551854"/>
            <a:ext cx="394915" cy="176249"/>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73" name="Google Shape;173;p30"/>
          <p:cNvCxnSpPr>
            <a:cxnSpLocks/>
          </p:cNvCxnSpPr>
          <p:nvPr/>
        </p:nvCxnSpPr>
        <p:spPr>
          <a:xfrm>
            <a:off x="4769457" y="2551854"/>
            <a:ext cx="314607" cy="0"/>
          </a:xfrm>
          <a:prstGeom prst="straightConnector1">
            <a:avLst/>
          </a:prstGeom>
          <a:noFill/>
          <a:ln w="9525" cap="flat" cmpd="sng">
            <a:solidFill>
              <a:schemeClr val="dk2"/>
            </a:solidFill>
            <a:prstDash val="solid"/>
            <a:round/>
            <a:headEnd type="none" w="med" len="med"/>
            <a:tailEnd type="triangle" w="med" len="med"/>
          </a:ln>
        </p:spPr>
      </p:cxnSp>
      <p:sp>
        <p:nvSpPr>
          <p:cNvPr id="174" name="Google Shape;174;p30"/>
          <p:cNvSpPr/>
          <p:nvPr/>
        </p:nvSpPr>
        <p:spPr>
          <a:xfrm>
            <a:off x="4999946" y="2109242"/>
            <a:ext cx="1415795" cy="421386"/>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CreatingCaffe.py</a:t>
            </a:r>
            <a:endParaRPr sz="1000"/>
          </a:p>
        </p:txBody>
      </p:sp>
      <p:cxnSp>
        <p:nvCxnSpPr>
          <p:cNvPr id="175" name="Google Shape;175;p30"/>
          <p:cNvCxnSpPr>
            <a:cxnSpLocks/>
          </p:cNvCxnSpPr>
          <p:nvPr/>
        </p:nvCxnSpPr>
        <p:spPr>
          <a:xfrm>
            <a:off x="5779944" y="2589911"/>
            <a:ext cx="5543" cy="200719"/>
          </a:xfrm>
          <a:prstGeom prst="straightConnector1">
            <a:avLst/>
          </a:prstGeom>
          <a:noFill/>
          <a:ln w="9525" cap="flat" cmpd="sng">
            <a:solidFill>
              <a:schemeClr val="dk2"/>
            </a:solidFill>
            <a:prstDash val="solid"/>
            <a:round/>
            <a:headEnd type="none" w="med" len="med"/>
            <a:tailEnd type="triangle" w="med" len="med"/>
          </a:ln>
        </p:spPr>
      </p:cxnSp>
      <p:sp>
        <p:nvSpPr>
          <p:cNvPr id="176" name="Google Shape;176;p30"/>
          <p:cNvSpPr/>
          <p:nvPr/>
        </p:nvSpPr>
        <p:spPr>
          <a:xfrm>
            <a:off x="5204461" y="2895104"/>
            <a:ext cx="1319783" cy="209284"/>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model.caffemodel</a:t>
            </a:r>
            <a:endParaRPr sz="1000"/>
          </a:p>
        </p:txBody>
      </p:sp>
      <p:cxnSp>
        <p:nvCxnSpPr>
          <p:cNvPr id="9" name="Google Shape;175;p30">
            <a:extLst>
              <a:ext uri="{FF2B5EF4-FFF2-40B4-BE49-F238E27FC236}">
                <a16:creationId xmlns:a16="http://schemas.microsoft.com/office/drawing/2014/main" id="{8CE879D2-4564-DC21-E711-C2C521764183}"/>
              </a:ext>
            </a:extLst>
          </p:cNvPr>
          <p:cNvCxnSpPr>
            <a:cxnSpLocks/>
          </p:cNvCxnSpPr>
          <p:nvPr/>
        </p:nvCxnSpPr>
        <p:spPr>
          <a:xfrm>
            <a:off x="5774401" y="3147672"/>
            <a:ext cx="5543" cy="200719"/>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txBox="1"/>
          <p:nvPr/>
        </p:nvSpPr>
        <p:spPr>
          <a:xfrm>
            <a:off x="1737360" y="397234"/>
            <a:ext cx="7796100" cy="5247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4400" b="1">
                <a:solidFill>
                  <a:schemeClr val="dk1"/>
                </a:solidFill>
                <a:latin typeface="Montserrat"/>
                <a:ea typeface="Montserrat"/>
                <a:cs typeface="Montserrat"/>
                <a:sym typeface="Montserrat"/>
              </a:rPr>
              <a:t>System Architecture</a:t>
            </a:r>
            <a:endParaRPr/>
          </a:p>
        </p:txBody>
      </p:sp>
      <p:grpSp>
        <p:nvGrpSpPr>
          <p:cNvPr id="183" name="Google Shape;183;p31"/>
          <p:cNvGrpSpPr/>
          <p:nvPr/>
        </p:nvGrpSpPr>
        <p:grpSpPr>
          <a:xfrm>
            <a:off x="1025850" y="397234"/>
            <a:ext cx="574558" cy="510750"/>
            <a:chOff x="7274088" y="0"/>
            <a:chExt cx="675394" cy="5143500"/>
          </a:xfrm>
        </p:grpSpPr>
        <p:sp>
          <p:nvSpPr>
            <p:cNvPr id="184" name="Google Shape;184;p31"/>
            <p:cNvSpPr/>
            <p:nvPr/>
          </p:nvSpPr>
          <p:spPr>
            <a:xfrm>
              <a:off x="7274088" y="0"/>
              <a:ext cx="169200"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85" name="Google Shape;185;p31"/>
            <p:cNvSpPr/>
            <p:nvPr/>
          </p:nvSpPr>
          <p:spPr>
            <a:xfrm>
              <a:off x="7441140" y="0"/>
              <a:ext cx="169200"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186" name="Google Shape;186;p31"/>
            <p:cNvSpPr/>
            <p:nvPr/>
          </p:nvSpPr>
          <p:spPr>
            <a:xfrm>
              <a:off x="7780282" y="0"/>
              <a:ext cx="169200"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87" name="Google Shape;187;p31"/>
            <p:cNvSpPr/>
            <p:nvPr/>
          </p:nvSpPr>
          <p:spPr>
            <a:xfrm>
              <a:off x="7610653" y="0"/>
              <a:ext cx="169200"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188" name="Google Shape;188;p31"/>
          <p:cNvSpPr/>
          <p:nvPr/>
        </p:nvSpPr>
        <p:spPr>
          <a:xfrm>
            <a:off x="693325" y="4310000"/>
            <a:ext cx="977700" cy="510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Camera</a:t>
            </a:r>
            <a:endParaRPr/>
          </a:p>
        </p:txBody>
      </p:sp>
      <p:sp>
        <p:nvSpPr>
          <p:cNvPr id="189" name="Google Shape;189;p31"/>
          <p:cNvSpPr/>
          <p:nvPr/>
        </p:nvSpPr>
        <p:spPr>
          <a:xfrm>
            <a:off x="1330725" y="2021525"/>
            <a:ext cx="1595400" cy="154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Camera Node</a:t>
            </a:r>
            <a:endParaRPr/>
          </a:p>
        </p:txBody>
      </p:sp>
      <p:sp>
        <p:nvSpPr>
          <p:cNvPr id="190" name="Google Shape;190;p31"/>
          <p:cNvSpPr/>
          <p:nvPr/>
        </p:nvSpPr>
        <p:spPr>
          <a:xfrm>
            <a:off x="3270413" y="2059875"/>
            <a:ext cx="1595400" cy="154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Image Processing Node</a:t>
            </a:r>
            <a:endParaRPr/>
          </a:p>
        </p:txBody>
      </p:sp>
      <p:cxnSp>
        <p:nvCxnSpPr>
          <p:cNvPr id="191" name="Google Shape;191;p31"/>
          <p:cNvCxnSpPr/>
          <p:nvPr/>
        </p:nvCxnSpPr>
        <p:spPr>
          <a:xfrm>
            <a:off x="842438" y="3352200"/>
            <a:ext cx="13800" cy="883500"/>
          </a:xfrm>
          <a:prstGeom prst="straightConnector1">
            <a:avLst/>
          </a:prstGeom>
          <a:noFill/>
          <a:ln w="9525" cap="flat" cmpd="sng">
            <a:solidFill>
              <a:schemeClr val="dk2"/>
            </a:solidFill>
            <a:prstDash val="solid"/>
            <a:round/>
            <a:headEnd type="none" w="med" len="med"/>
            <a:tailEnd type="triangle" w="med" len="med"/>
          </a:ln>
        </p:spPr>
      </p:cxnSp>
      <p:cxnSp>
        <p:nvCxnSpPr>
          <p:cNvPr id="192" name="Google Shape;192;p31"/>
          <p:cNvCxnSpPr/>
          <p:nvPr/>
        </p:nvCxnSpPr>
        <p:spPr>
          <a:xfrm rot="10800000" flipH="1">
            <a:off x="1671025" y="4597675"/>
            <a:ext cx="459900" cy="9600"/>
          </a:xfrm>
          <a:prstGeom prst="straightConnector1">
            <a:avLst/>
          </a:prstGeom>
          <a:noFill/>
          <a:ln w="9525" cap="flat" cmpd="sng">
            <a:solidFill>
              <a:schemeClr val="dk2"/>
            </a:solidFill>
            <a:prstDash val="solid"/>
            <a:round/>
            <a:headEnd type="none" w="med" len="med"/>
            <a:tailEnd type="none" w="med" len="med"/>
          </a:ln>
        </p:spPr>
      </p:cxnSp>
      <p:sp>
        <p:nvSpPr>
          <p:cNvPr id="193" name="Google Shape;193;p31"/>
          <p:cNvSpPr/>
          <p:nvPr/>
        </p:nvSpPr>
        <p:spPr>
          <a:xfrm>
            <a:off x="3656700" y="1114500"/>
            <a:ext cx="1830600" cy="584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ROS Master</a:t>
            </a:r>
            <a:endParaRPr/>
          </a:p>
        </p:txBody>
      </p:sp>
      <p:sp>
        <p:nvSpPr>
          <p:cNvPr id="194" name="Google Shape;194;p31"/>
          <p:cNvSpPr/>
          <p:nvPr/>
        </p:nvSpPr>
        <p:spPr>
          <a:xfrm>
            <a:off x="3378025" y="4310000"/>
            <a:ext cx="1878600" cy="747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/usb_cam/image_raw</a:t>
            </a:r>
            <a:endParaRPr/>
          </a:p>
        </p:txBody>
      </p:sp>
      <p:cxnSp>
        <p:nvCxnSpPr>
          <p:cNvPr id="195" name="Google Shape;195;p31"/>
          <p:cNvCxnSpPr>
            <a:endCxn id="194" idx="1"/>
          </p:cNvCxnSpPr>
          <p:nvPr/>
        </p:nvCxnSpPr>
        <p:spPr>
          <a:xfrm>
            <a:off x="2543125" y="4664600"/>
            <a:ext cx="834900" cy="19200"/>
          </a:xfrm>
          <a:prstGeom prst="straightConnector1">
            <a:avLst/>
          </a:prstGeom>
          <a:noFill/>
          <a:ln w="9525" cap="flat" cmpd="sng">
            <a:solidFill>
              <a:schemeClr val="dk2"/>
            </a:solidFill>
            <a:prstDash val="solid"/>
            <a:round/>
            <a:headEnd type="none" w="med" len="med"/>
            <a:tailEnd type="triangle" w="med" len="med"/>
          </a:ln>
        </p:spPr>
      </p:cxnSp>
      <p:cxnSp>
        <p:nvCxnSpPr>
          <p:cNvPr id="196" name="Google Shape;196;p31"/>
          <p:cNvCxnSpPr>
            <a:endCxn id="190" idx="4"/>
          </p:cNvCxnSpPr>
          <p:nvPr/>
        </p:nvCxnSpPr>
        <p:spPr>
          <a:xfrm rot="10800000">
            <a:off x="4068113" y="3603375"/>
            <a:ext cx="8700" cy="716100"/>
          </a:xfrm>
          <a:prstGeom prst="straightConnector1">
            <a:avLst/>
          </a:prstGeom>
          <a:noFill/>
          <a:ln w="9525" cap="flat" cmpd="sng">
            <a:solidFill>
              <a:schemeClr val="dk2"/>
            </a:solidFill>
            <a:prstDash val="solid"/>
            <a:round/>
            <a:headEnd type="none" w="med" len="med"/>
            <a:tailEnd type="triangle" w="med" len="med"/>
          </a:ln>
        </p:spPr>
      </p:cxnSp>
      <p:sp>
        <p:nvSpPr>
          <p:cNvPr id="197" name="Google Shape;197;p31"/>
          <p:cNvSpPr/>
          <p:nvPr/>
        </p:nvSpPr>
        <p:spPr>
          <a:xfrm>
            <a:off x="5413525" y="2059875"/>
            <a:ext cx="1595400" cy="154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Classifier </a:t>
            </a:r>
            <a:endParaRPr/>
          </a:p>
          <a:p>
            <a:pPr marL="0" lvl="0" indent="0" algn="ctr" rtl="0">
              <a:spcBef>
                <a:spcPts val="0"/>
              </a:spcBef>
              <a:spcAft>
                <a:spcPts val="0"/>
              </a:spcAft>
              <a:buNone/>
            </a:pPr>
            <a:r>
              <a:rPr lang="en"/>
              <a:t>Node</a:t>
            </a:r>
            <a:endParaRPr/>
          </a:p>
        </p:txBody>
      </p:sp>
      <p:cxnSp>
        <p:nvCxnSpPr>
          <p:cNvPr id="198" name="Google Shape;198;p31"/>
          <p:cNvCxnSpPr/>
          <p:nvPr/>
        </p:nvCxnSpPr>
        <p:spPr>
          <a:xfrm>
            <a:off x="2543200" y="3591150"/>
            <a:ext cx="0" cy="1054200"/>
          </a:xfrm>
          <a:prstGeom prst="straightConnector1">
            <a:avLst/>
          </a:prstGeom>
          <a:noFill/>
          <a:ln w="9525" cap="flat" cmpd="sng">
            <a:solidFill>
              <a:schemeClr val="dk2"/>
            </a:solidFill>
            <a:prstDash val="solid"/>
            <a:round/>
            <a:headEnd type="none" w="med" len="med"/>
            <a:tailEnd type="none" w="med" len="med"/>
          </a:ln>
        </p:spPr>
      </p:cxnSp>
      <p:sp>
        <p:nvSpPr>
          <p:cNvPr id="199" name="Google Shape;199;p31"/>
          <p:cNvSpPr txBox="1"/>
          <p:nvPr/>
        </p:nvSpPr>
        <p:spPr>
          <a:xfrm>
            <a:off x="2543200" y="3862950"/>
            <a:ext cx="786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Publish</a:t>
            </a:r>
            <a:endParaRPr sz="1100"/>
          </a:p>
        </p:txBody>
      </p:sp>
      <p:sp>
        <p:nvSpPr>
          <p:cNvPr id="200" name="Google Shape;200;p31"/>
          <p:cNvSpPr txBox="1"/>
          <p:nvPr/>
        </p:nvSpPr>
        <p:spPr>
          <a:xfrm>
            <a:off x="4068075" y="3867450"/>
            <a:ext cx="9288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t>Subscribe</a:t>
            </a:r>
            <a:endParaRPr sz="1100"/>
          </a:p>
        </p:txBody>
      </p:sp>
      <p:cxnSp>
        <p:nvCxnSpPr>
          <p:cNvPr id="201" name="Google Shape;201;p31"/>
          <p:cNvCxnSpPr>
            <a:stCxn id="190" idx="6"/>
            <a:endCxn id="197" idx="2"/>
          </p:cNvCxnSpPr>
          <p:nvPr/>
        </p:nvCxnSpPr>
        <p:spPr>
          <a:xfrm>
            <a:off x="4865813" y="2831625"/>
            <a:ext cx="547800" cy="0"/>
          </a:xfrm>
          <a:prstGeom prst="straightConnector1">
            <a:avLst/>
          </a:prstGeom>
          <a:noFill/>
          <a:ln w="9525" cap="flat" cmpd="sng">
            <a:solidFill>
              <a:schemeClr val="dk2"/>
            </a:solidFill>
            <a:prstDash val="solid"/>
            <a:round/>
            <a:headEnd type="none" w="med" len="med"/>
            <a:tailEnd type="triangle" w="med" len="med"/>
          </a:ln>
        </p:spPr>
      </p:cxnSp>
      <p:sp>
        <p:nvSpPr>
          <p:cNvPr id="202" name="Google Shape;202;p31"/>
          <p:cNvSpPr/>
          <p:nvPr/>
        </p:nvSpPr>
        <p:spPr>
          <a:xfrm>
            <a:off x="7444550" y="2059875"/>
            <a:ext cx="1595400" cy="154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Motor</a:t>
            </a:r>
            <a:endParaRPr/>
          </a:p>
          <a:p>
            <a:pPr marL="0" lvl="0" indent="0" algn="ctr" rtl="0">
              <a:spcBef>
                <a:spcPts val="0"/>
              </a:spcBef>
              <a:spcAft>
                <a:spcPts val="0"/>
              </a:spcAft>
              <a:buNone/>
            </a:pPr>
            <a:r>
              <a:rPr lang="en"/>
              <a:t>Node</a:t>
            </a:r>
            <a:endParaRPr/>
          </a:p>
        </p:txBody>
      </p:sp>
      <p:cxnSp>
        <p:nvCxnSpPr>
          <p:cNvPr id="203" name="Google Shape;203;p31"/>
          <p:cNvCxnSpPr>
            <a:stCxn id="197" idx="6"/>
            <a:endCxn id="202" idx="2"/>
          </p:cNvCxnSpPr>
          <p:nvPr/>
        </p:nvCxnSpPr>
        <p:spPr>
          <a:xfrm>
            <a:off x="7008925" y="2831625"/>
            <a:ext cx="435600" cy="0"/>
          </a:xfrm>
          <a:prstGeom prst="straightConnector1">
            <a:avLst/>
          </a:prstGeom>
          <a:noFill/>
          <a:ln w="9525" cap="flat" cmpd="sng">
            <a:solidFill>
              <a:schemeClr val="dk2"/>
            </a:solidFill>
            <a:prstDash val="solid"/>
            <a:round/>
            <a:headEnd type="none" w="med" len="med"/>
            <a:tailEnd type="triangle" w="med" len="med"/>
          </a:ln>
        </p:spPr>
      </p:cxnSp>
      <p:sp>
        <p:nvSpPr>
          <p:cNvPr id="204" name="Google Shape;204;p31"/>
          <p:cNvSpPr/>
          <p:nvPr/>
        </p:nvSpPr>
        <p:spPr>
          <a:xfrm>
            <a:off x="119875" y="2308025"/>
            <a:ext cx="977700" cy="970500"/>
          </a:xfrm>
          <a:prstGeom prst="parallelogram">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R</a:t>
            </a:r>
            <a:r>
              <a:rPr lang="en" sz="1000"/>
              <a:t>OS Launch File</a:t>
            </a:r>
            <a:endParaRPr sz="1000"/>
          </a:p>
        </p:txBody>
      </p:sp>
      <p:cxnSp>
        <p:nvCxnSpPr>
          <p:cNvPr id="205" name="Google Shape;205;p31"/>
          <p:cNvCxnSpPr>
            <a:endCxn id="189" idx="4"/>
          </p:cNvCxnSpPr>
          <p:nvPr/>
        </p:nvCxnSpPr>
        <p:spPr>
          <a:xfrm rot="10800000">
            <a:off x="2128425" y="3565025"/>
            <a:ext cx="2400" cy="1037400"/>
          </a:xfrm>
          <a:prstGeom prst="straightConnector1">
            <a:avLst/>
          </a:prstGeom>
          <a:noFill/>
          <a:ln w="9525" cap="flat" cmpd="sng">
            <a:solidFill>
              <a:schemeClr val="dk2"/>
            </a:solidFill>
            <a:prstDash val="solid"/>
            <a:round/>
            <a:headEnd type="none" w="med" len="med"/>
            <a:tailEnd type="triangle" w="med" len="med"/>
          </a:ln>
        </p:spPr>
      </p:cxnSp>
      <p:cxnSp>
        <p:nvCxnSpPr>
          <p:cNvPr id="206" name="Google Shape;206;p31"/>
          <p:cNvCxnSpPr/>
          <p:nvPr/>
        </p:nvCxnSpPr>
        <p:spPr>
          <a:xfrm rot="10800000" flipH="1">
            <a:off x="938563" y="3151275"/>
            <a:ext cx="420000" cy="153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8" name="Google Shape;188;p31"/>
          <p:cNvSpPr/>
          <p:nvPr/>
        </p:nvSpPr>
        <p:spPr>
          <a:xfrm>
            <a:off x="693325" y="4310000"/>
            <a:ext cx="977700" cy="510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Camera</a:t>
            </a:r>
            <a:endParaRPr/>
          </a:p>
        </p:txBody>
      </p:sp>
      <p:sp>
        <p:nvSpPr>
          <p:cNvPr id="189" name="Google Shape;189;p31"/>
          <p:cNvSpPr/>
          <p:nvPr/>
        </p:nvSpPr>
        <p:spPr>
          <a:xfrm>
            <a:off x="1330725" y="2021525"/>
            <a:ext cx="1595400" cy="154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Camera Node</a:t>
            </a:r>
            <a:endParaRPr/>
          </a:p>
        </p:txBody>
      </p:sp>
      <p:sp>
        <p:nvSpPr>
          <p:cNvPr id="190" name="Google Shape;190;p31"/>
          <p:cNvSpPr/>
          <p:nvPr/>
        </p:nvSpPr>
        <p:spPr>
          <a:xfrm>
            <a:off x="3270413" y="2059875"/>
            <a:ext cx="1595400" cy="154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Image Processing Node</a:t>
            </a:r>
            <a:endParaRPr/>
          </a:p>
        </p:txBody>
      </p:sp>
      <p:cxnSp>
        <p:nvCxnSpPr>
          <p:cNvPr id="191" name="Google Shape;191;p31"/>
          <p:cNvCxnSpPr/>
          <p:nvPr/>
        </p:nvCxnSpPr>
        <p:spPr>
          <a:xfrm>
            <a:off x="842438" y="3352200"/>
            <a:ext cx="13800" cy="883500"/>
          </a:xfrm>
          <a:prstGeom prst="straightConnector1">
            <a:avLst/>
          </a:prstGeom>
          <a:noFill/>
          <a:ln w="9525" cap="flat" cmpd="sng">
            <a:solidFill>
              <a:schemeClr val="dk2"/>
            </a:solidFill>
            <a:prstDash val="solid"/>
            <a:round/>
            <a:headEnd type="none" w="med" len="med"/>
            <a:tailEnd type="triangle" w="med" len="med"/>
          </a:ln>
        </p:spPr>
      </p:cxnSp>
      <p:cxnSp>
        <p:nvCxnSpPr>
          <p:cNvPr id="192" name="Google Shape;192;p31"/>
          <p:cNvCxnSpPr/>
          <p:nvPr/>
        </p:nvCxnSpPr>
        <p:spPr>
          <a:xfrm rot="10800000" flipH="1">
            <a:off x="1671025" y="4597675"/>
            <a:ext cx="459900" cy="9600"/>
          </a:xfrm>
          <a:prstGeom prst="straightConnector1">
            <a:avLst/>
          </a:prstGeom>
          <a:noFill/>
          <a:ln w="9525" cap="flat" cmpd="sng">
            <a:solidFill>
              <a:schemeClr val="dk2"/>
            </a:solidFill>
            <a:prstDash val="solid"/>
            <a:round/>
            <a:headEnd type="none" w="med" len="med"/>
            <a:tailEnd type="none" w="med" len="med"/>
          </a:ln>
        </p:spPr>
      </p:cxnSp>
      <p:sp>
        <p:nvSpPr>
          <p:cNvPr id="194" name="Google Shape;194;p31"/>
          <p:cNvSpPr/>
          <p:nvPr/>
        </p:nvSpPr>
        <p:spPr>
          <a:xfrm>
            <a:off x="3378025" y="4310000"/>
            <a:ext cx="1878600" cy="747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/usb_cam/image_raw</a:t>
            </a:r>
            <a:endParaRPr/>
          </a:p>
        </p:txBody>
      </p:sp>
      <p:cxnSp>
        <p:nvCxnSpPr>
          <p:cNvPr id="195" name="Google Shape;195;p31"/>
          <p:cNvCxnSpPr>
            <a:endCxn id="194" idx="1"/>
          </p:cNvCxnSpPr>
          <p:nvPr/>
        </p:nvCxnSpPr>
        <p:spPr>
          <a:xfrm>
            <a:off x="2543125" y="4664600"/>
            <a:ext cx="834900" cy="19200"/>
          </a:xfrm>
          <a:prstGeom prst="straightConnector1">
            <a:avLst/>
          </a:prstGeom>
          <a:noFill/>
          <a:ln w="9525" cap="flat" cmpd="sng">
            <a:solidFill>
              <a:schemeClr val="dk2"/>
            </a:solidFill>
            <a:prstDash val="solid"/>
            <a:round/>
            <a:headEnd type="none" w="med" len="med"/>
            <a:tailEnd type="triangle" w="med" len="med"/>
          </a:ln>
        </p:spPr>
      </p:cxnSp>
      <p:cxnSp>
        <p:nvCxnSpPr>
          <p:cNvPr id="196" name="Google Shape;196;p31"/>
          <p:cNvCxnSpPr>
            <a:endCxn id="190" idx="4"/>
          </p:cNvCxnSpPr>
          <p:nvPr/>
        </p:nvCxnSpPr>
        <p:spPr>
          <a:xfrm rot="10800000">
            <a:off x="4068113" y="3603375"/>
            <a:ext cx="8700" cy="716100"/>
          </a:xfrm>
          <a:prstGeom prst="straightConnector1">
            <a:avLst/>
          </a:prstGeom>
          <a:noFill/>
          <a:ln w="9525" cap="flat" cmpd="sng">
            <a:solidFill>
              <a:schemeClr val="dk2"/>
            </a:solidFill>
            <a:prstDash val="solid"/>
            <a:round/>
            <a:headEnd type="none" w="med" len="med"/>
            <a:tailEnd type="triangle" w="med" len="med"/>
          </a:ln>
        </p:spPr>
      </p:cxnSp>
      <p:sp>
        <p:nvSpPr>
          <p:cNvPr id="197" name="Google Shape;197;p31"/>
          <p:cNvSpPr/>
          <p:nvPr/>
        </p:nvSpPr>
        <p:spPr>
          <a:xfrm>
            <a:off x="5413525" y="2059875"/>
            <a:ext cx="1595400" cy="154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Classifier </a:t>
            </a:r>
            <a:endParaRPr/>
          </a:p>
          <a:p>
            <a:pPr marL="0" lvl="0" indent="0" algn="ctr" rtl="0">
              <a:spcBef>
                <a:spcPts val="0"/>
              </a:spcBef>
              <a:spcAft>
                <a:spcPts val="0"/>
              </a:spcAft>
              <a:buNone/>
            </a:pPr>
            <a:r>
              <a:rPr lang="en"/>
              <a:t>Node</a:t>
            </a:r>
            <a:endParaRPr/>
          </a:p>
        </p:txBody>
      </p:sp>
      <p:cxnSp>
        <p:nvCxnSpPr>
          <p:cNvPr id="198" name="Google Shape;198;p31"/>
          <p:cNvCxnSpPr/>
          <p:nvPr/>
        </p:nvCxnSpPr>
        <p:spPr>
          <a:xfrm>
            <a:off x="2543200" y="3591150"/>
            <a:ext cx="0" cy="1054200"/>
          </a:xfrm>
          <a:prstGeom prst="straightConnector1">
            <a:avLst/>
          </a:prstGeom>
          <a:noFill/>
          <a:ln w="9525" cap="flat" cmpd="sng">
            <a:solidFill>
              <a:schemeClr val="dk2"/>
            </a:solidFill>
            <a:prstDash val="solid"/>
            <a:round/>
            <a:headEnd type="none" w="med" len="med"/>
            <a:tailEnd type="none" w="med" len="med"/>
          </a:ln>
        </p:spPr>
      </p:cxnSp>
      <p:sp>
        <p:nvSpPr>
          <p:cNvPr id="199" name="Google Shape;199;p31"/>
          <p:cNvSpPr txBox="1"/>
          <p:nvPr/>
        </p:nvSpPr>
        <p:spPr>
          <a:xfrm>
            <a:off x="2543200" y="3862950"/>
            <a:ext cx="786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Publish</a:t>
            </a:r>
            <a:endParaRPr sz="1100"/>
          </a:p>
        </p:txBody>
      </p:sp>
      <p:sp>
        <p:nvSpPr>
          <p:cNvPr id="200" name="Google Shape;200;p31"/>
          <p:cNvSpPr txBox="1"/>
          <p:nvPr/>
        </p:nvSpPr>
        <p:spPr>
          <a:xfrm>
            <a:off x="4068075" y="3867450"/>
            <a:ext cx="9288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t>Subscribe</a:t>
            </a:r>
            <a:endParaRPr sz="1100"/>
          </a:p>
        </p:txBody>
      </p:sp>
      <p:cxnSp>
        <p:nvCxnSpPr>
          <p:cNvPr id="201" name="Google Shape;201;p31"/>
          <p:cNvCxnSpPr>
            <a:stCxn id="190" idx="6"/>
            <a:endCxn id="197" idx="2"/>
          </p:cNvCxnSpPr>
          <p:nvPr/>
        </p:nvCxnSpPr>
        <p:spPr>
          <a:xfrm>
            <a:off x="4865813" y="2831625"/>
            <a:ext cx="547800" cy="0"/>
          </a:xfrm>
          <a:prstGeom prst="straightConnector1">
            <a:avLst/>
          </a:prstGeom>
          <a:noFill/>
          <a:ln w="9525" cap="flat" cmpd="sng">
            <a:solidFill>
              <a:schemeClr val="dk2"/>
            </a:solidFill>
            <a:prstDash val="solid"/>
            <a:round/>
            <a:headEnd type="none" w="med" len="med"/>
            <a:tailEnd type="triangle" w="med" len="med"/>
          </a:ln>
        </p:spPr>
      </p:cxnSp>
      <p:sp>
        <p:nvSpPr>
          <p:cNvPr id="202" name="Google Shape;202;p31"/>
          <p:cNvSpPr/>
          <p:nvPr/>
        </p:nvSpPr>
        <p:spPr>
          <a:xfrm>
            <a:off x="7444550" y="2059875"/>
            <a:ext cx="1595400" cy="154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Motor</a:t>
            </a:r>
            <a:endParaRPr/>
          </a:p>
          <a:p>
            <a:pPr marL="0" lvl="0" indent="0" algn="ctr" rtl="0">
              <a:spcBef>
                <a:spcPts val="0"/>
              </a:spcBef>
              <a:spcAft>
                <a:spcPts val="0"/>
              </a:spcAft>
              <a:buNone/>
            </a:pPr>
            <a:r>
              <a:rPr lang="en"/>
              <a:t>Node</a:t>
            </a:r>
            <a:endParaRPr/>
          </a:p>
        </p:txBody>
      </p:sp>
      <p:cxnSp>
        <p:nvCxnSpPr>
          <p:cNvPr id="203" name="Google Shape;203;p31"/>
          <p:cNvCxnSpPr>
            <a:stCxn id="197" idx="6"/>
            <a:endCxn id="202" idx="2"/>
          </p:cNvCxnSpPr>
          <p:nvPr/>
        </p:nvCxnSpPr>
        <p:spPr>
          <a:xfrm>
            <a:off x="7008925" y="2831625"/>
            <a:ext cx="435600" cy="0"/>
          </a:xfrm>
          <a:prstGeom prst="straightConnector1">
            <a:avLst/>
          </a:prstGeom>
          <a:noFill/>
          <a:ln w="9525" cap="flat" cmpd="sng">
            <a:solidFill>
              <a:schemeClr val="dk2"/>
            </a:solidFill>
            <a:prstDash val="solid"/>
            <a:round/>
            <a:headEnd type="none" w="med" len="med"/>
            <a:tailEnd type="triangle" w="med" len="med"/>
          </a:ln>
        </p:spPr>
      </p:cxnSp>
      <p:sp>
        <p:nvSpPr>
          <p:cNvPr id="204" name="Google Shape;204;p31"/>
          <p:cNvSpPr/>
          <p:nvPr/>
        </p:nvSpPr>
        <p:spPr>
          <a:xfrm>
            <a:off x="119875" y="2308025"/>
            <a:ext cx="977700" cy="970500"/>
          </a:xfrm>
          <a:prstGeom prst="parallelogram">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R</a:t>
            </a:r>
            <a:r>
              <a:rPr lang="en" sz="1000"/>
              <a:t>OS Launch File</a:t>
            </a:r>
            <a:endParaRPr sz="1000"/>
          </a:p>
        </p:txBody>
      </p:sp>
      <p:cxnSp>
        <p:nvCxnSpPr>
          <p:cNvPr id="205" name="Google Shape;205;p31"/>
          <p:cNvCxnSpPr>
            <a:endCxn id="189" idx="4"/>
          </p:cNvCxnSpPr>
          <p:nvPr/>
        </p:nvCxnSpPr>
        <p:spPr>
          <a:xfrm rot="10800000">
            <a:off x="2128425" y="3565025"/>
            <a:ext cx="2400" cy="1037400"/>
          </a:xfrm>
          <a:prstGeom prst="straightConnector1">
            <a:avLst/>
          </a:prstGeom>
          <a:noFill/>
          <a:ln w="9525" cap="flat" cmpd="sng">
            <a:solidFill>
              <a:schemeClr val="dk2"/>
            </a:solidFill>
            <a:prstDash val="solid"/>
            <a:round/>
            <a:headEnd type="none" w="med" len="med"/>
            <a:tailEnd type="triangle" w="med" len="med"/>
          </a:ln>
        </p:spPr>
      </p:cxnSp>
      <p:cxnSp>
        <p:nvCxnSpPr>
          <p:cNvPr id="206" name="Google Shape;206;p31"/>
          <p:cNvCxnSpPr/>
          <p:nvPr/>
        </p:nvCxnSpPr>
        <p:spPr>
          <a:xfrm rot="10800000" flipH="1">
            <a:off x="938563" y="3151275"/>
            <a:ext cx="420000" cy="15300"/>
          </a:xfrm>
          <a:prstGeom prst="straightConnector1">
            <a:avLst/>
          </a:prstGeom>
          <a:noFill/>
          <a:ln w="9525" cap="flat" cmpd="sng">
            <a:solidFill>
              <a:schemeClr val="dk2"/>
            </a:solidFill>
            <a:prstDash val="solid"/>
            <a:round/>
            <a:headEnd type="none" w="med" len="med"/>
            <a:tailEnd type="triangle" w="med" len="med"/>
          </a:ln>
        </p:spPr>
      </p:cxnSp>
      <p:sp>
        <p:nvSpPr>
          <p:cNvPr id="2" name="Google Shape;164;p30">
            <a:extLst>
              <a:ext uri="{FF2B5EF4-FFF2-40B4-BE49-F238E27FC236}">
                <a16:creationId xmlns:a16="http://schemas.microsoft.com/office/drawing/2014/main" id="{E10E4F78-C0D5-423D-6EF3-D6171C8A105F}"/>
              </a:ext>
            </a:extLst>
          </p:cNvPr>
          <p:cNvSpPr/>
          <p:nvPr/>
        </p:nvSpPr>
        <p:spPr>
          <a:xfrm>
            <a:off x="767116" y="549168"/>
            <a:ext cx="1397685" cy="581194"/>
          </a:xfrm>
          <a:prstGeom prst="flowChartConnector">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a:t>Train Tensorflow model</a:t>
            </a:r>
            <a:endParaRPr sz="1000" dirty="0"/>
          </a:p>
        </p:txBody>
      </p:sp>
      <p:cxnSp>
        <p:nvCxnSpPr>
          <p:cNvPr id="3" name="Google Shape;165;p30">
            <a:extLst>
              <a:ext uri="{FF2B5EF4-FFF2-40B4-BE49-F238E27FC236}">
                <a16:creationId xmlns:a16="http://schemas.microsoft.com/office/drawing/2014/main" id="{F34BEBE3-68D2-5304-04EB-C5D645582580}"/>
              </a:ext>
            </a:extLst>
          </p:cNvPr>
          <p:cNvCxnSpPr>
            <a:cxnSpLocks/>
          </p:cNvCxnSpPr>
          <p:nvPr/>
        </p:nvCxnSpPr>
        <p:spPr>
          <a:xfrm flipV="1">
            <a:off x="2297117" y="615961"/>
            <a:ext cx="987176" cy="4682"/>
          </a:xfrm>
          <a:prstGeom prst="straightConnector1">
            <a:avLst/>
          </a:prstGeom>
          <a:noFill/>
          <a:ln w="9525" cap="flat" cmpd="sng">
            <a:solidFill>
              <a:schemeClr val="dk2"/>
            </a:solidFill>
            <a:prstDash val="solid"/>
            <a:round/>
            <a:headEnd type="none" w="med" len="med"/>
            <a:tailEnd type="triangle" w="med" len="med"/>
          </a:ln>
        </p:spPr>
      </p:cxnSp>
      <p:sp>
        <p:nvSpPr>
          <p:cNvPr id="4" name="Google Shape;166;p30">
            <a:extLst>
              <a:ext uri="{FF2B5EF4-FFF2-40B4-BE49-F238E27FC236}">
                <a16:creationId xmlns:a16="http://schemas.microsoft.com/office/drawing/2014/main" id="{48C65300-3714-9F67-C5D9-D773513143B4}"/>
              </a:ext>
            </a:extLst>
          </p:cNvPr>
          <p:cNvSpPr txBox="1"/>
          <p:nvPr/>
        </p:nvSpPr>
        <p:spPr>
          <a:xfrm>
            <a:off x="2347895" y="42912"/>
            <a:ext cx="936398"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t>Extract Weights</a:t>
            </a:r>
            <a:endParaRPr sz="1000"/>
          </a:p>
        </p:txBody>
      </p:sp>
      <p:sp>
        <p:nvSpPr>
          <p:cNvPr id="5" name="Google Shape;167;p30">
            <a:extLst>
              <a:ext uri="{FF2B5EF4-FFF2-40B4-BE49-F238E27FC236}">
                <a16:creationId xmlns:a16="http://schemas.microsoft.com/office/drawing/2014/main" id="{6E9C0068-013A-5268-DD43-36621FCE8359}"/>
              </a:ext>
            </a:extLst>
          </p:cNvPr>
          <p:cNvSpPr/>
          <p:nvPr/>
        </p:nvSpPr>
        <p:spPr>
          <a:xfrm>
            <a:off x="3467386" y="477775"/>
            <a:ext cx="1201375" cy="209284"/>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modelweights.npy</a:t>
            </a:r>
            <a:endParaRPr sz="1000"/>
          </a:p>
        </p:txBody>
      </p:sp>
      <p:sp>
        <p:nvSpPr>
          <p:cNvPr id="6" name="Google Shape;168;p30">
            <a:extLst>
              <a:ext uri="{FF2B5EF4-FFF2-40B4-BE49-F238E27FC236}">
                <a16:creationId xmlns:a16="http://schemas.microsoft.com/office/drawing/2014/main" id="{2AF149C1-7EA6-5B9D-6C81-3B6D5C214533}"/>
              </a:ext>
            </a:extLst>
          </p:cNvPr>
          <p:cNvSpPr/>
          <p:nvPr/>
        </p:nvSpPr>
        <p:spPr>
          <a:xfrm>
            <a:off x="3467387" y="1225285"/>
            <a:ext cx="1201375" cy="209284"/>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model.prototxt</a:t>
            </a:r>
            <a:endParaRPr sz="1000"/>
          </a:p>
        </p:txBody>
      </p:sp>
      <p:cxnSp>
        <p:nvCxnSpPr>
          <p:cNvPr id="7" name="Google Shape;169;p30">
            <a:extLst>
              <a:ext uri="{FF2B5EF4-FFF2-40B4-BE49-F238E27FC236}">
                <a16:creationId xmlns:a16="http://schemas.microsoft.com/office/drawing/2014/main" id="{AAFA7E3E-4A97-F0E8-1DE4-96F3382F47D1}"/>
              </a:ext>
            </a:extLst>
          </p:cNvPr>
          <p:cNvCxnSpPr>
            <a:cxnSpLocks/>
          </p:cNvCxnSpPr>
          <p:nvPr/>
        </p:nvCxnSpPr>
        <p:spPr>
          <a:xfrm>
            <a:off x="2297142" y="1326446"/>
            <a:ext cx="987151" cy="0"/>
          </a:xfrm>
          <a:prstGeom prst="straightConnector1">
            <a:avLst/>
          </a:prstGeom>
          <a:noFill/>
          <a:ln w="9525" cap="flat" cmpd="sng">
            <a:solidFill>
              <a:schemeClr val="dk2"/>
            </a:solidFill>
            <a:prstDash val="solid"/>
            <a:round/>
            <a:headEnd type="none" w="med" len="med"/>
            <a:tailEnd type="triangle" w="med" len="med"/>
          </a:ln>
        </p:spPr>
      </p:cxnSp>
      <p:sp>
        <p:nvSpPr>
          <p:cNvPr id="8" name="Google Shape;170;p30">
            <a:extLst>
              <a:ext uri="{FF2B5EF4-FFF2-40B4-BE49-F238E27FC236}">
                <a16:creationId xmlns:a16="http://schemas.microsoft.com/office/drawing/2014/main" id="{066585A2-4D36-AB4C-570C-4CACA5CDE5B8}"/>
              </a:ext>
            </a:extLst>
          </p:cNvPr>
          <p:cNvSpPr txBox="1"/>
          <p:nvPr/>
        </p:nvSpPr>
        <p:spPr>
          <a:xfrm>
            <a:off x="2347895" y="838794"/>
            <a:ext cx="1201375"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t>Model Architecture</a:t>
            </a:r>
            <a:endParaRPr sz="1000" dirty="0"/>
          </a:p>
        </p:txBody>
      </p:sp>
      <p:cxnSp>
        <p:nvCxnSpPr>
          <p:cNvPr id="9" name="Google Shape;171;p30">
            <a:extLst>
              <a:ext uri="{FF2B5EF4-FFF2-40B4-BE49-F238E27FC236}">
                <a16:creationId xmlns:a16="http://schemas.microsoft.com/office/drawing/2014/main" id="{189AA010-029E-42D3-78B5-AFE2DA682014}"/>
              </a:ext>
            </a:extLst>
          </p:cNvPr>
          <p:cNvCxnSpPr>
            <a:cxnSpLocks/>
          </p:cNvCxnSpPr>
          <p:nvPr/>
        </p:nvCxnSpPr>
        <p:spPr>
          <a:xfrm>
            <a:off x="4766024" y="582417"/>
            <a:ext cx="564101" cy="281976"/>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0" name="Google Shape;172;p30">
            <a:extLst>
              <a:ext uri="{FF2B5EF4-FFF2-40B4-BE49-F238E27FC236}">
                <a16:creationId xmlns:a16="http://schemas.microsoft.com/office/drawing/2014/main" id="{72842178-F690-4AF4-8BE4-774C2EFFAD06}"/>
              </a:ext>
            </a:extLst>
          </p:cNvPr>
          <p:cNvCxnSpPr>
            <a:cxnSpLocks/>
          </p:cNvCxnSpPr>
          <p:nvPr/>
        </p:nvCxnSpPr>
        <p:spPr>
          <a:xfrm flipV="1">
            <a:off x="4801984" y="1150197"/>
            <a:ext cx="394915" cy="176249"/>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1" name="Google Shape;173;p30">
            <a:extLst>
              <a:ext uri="{FF2B5EF4-FFF2-40B4-BE49-F238E27FC236}">
                <a16:creationId xmlns:a16="http://schemas.microsoft.com/office/drawing/2014/main" id="{D936898A-3A35-A58C-E484-71F94C854E9F}"/>
              </a:ext>
            </a:extLst>
          </p:cNvPr>
          <p:cNvCxnSpPr>
            <a:cxnSpLocks/>
          </p:cNvCxnSpPr>
          <p:nvPr/>
        </p:nvCxnSpPr>
        <p:spPr>
          <a:xfrm>
            <a:off x="5196899" y="1150197"/>
            <a:ext cx="314607" cy="0"/>
          </a:xfrm>
          <a:prstGeom prst="straightConnector1">
            <a:avLst/>
          </a:prstGeom>
          <a:noFill/>
          <a:ln w="9525" cap="flat" cmpd="sng">
            <a:solidFill>
              <a:schemeClr val="dk2"/>
            </a:solidFill>
            <a:prstDash val="solid"/>
            <a:round/>
            <a:headEnd type="none" w="med" len="med"/>
            <a:tailEnd type="triangle" w="med" len="med"/>
          </a:ln>
        </p:spPr>
      </p:cxnSp>
      <p:sp>
        <p:nvSpPr>
          <p:cNvPr id="12" name="Google Shape;174;p30">
            <a:extLst>
              <a:ext uri="{FF2B5EF4-FFF2-40B4-BE49-F238E27FC236}">
                <a16:creationId xmlns:a16="http://schemas.microsoft.com/office/drawing/2014/main" id="{0295B6F3-84C9-B0A8-68D4-7E17B5E9956B}"/>
              </a:ext>
            </a:extLst>
          </p:cNvPr>
          <p:cNvSpPr/>
          <p:nvPr/>
        </p:nvSpPr>
        <p:spPr>
          <a:xfrm>
            <a:off x="5427388" y="707585"/>
            <a:ext cx="1415795" cy="421386"/>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CreatingCaffe.py</a:t>
            </a:r>
            <a:endParaRPr sz="1000"/>
          </a:p>
        </p:txBody>
      </p:sp>
      <p:cxnSp>
        <p:nvCxnSpPr>
          <p:cNvPr id="13" name="Google Shape;175;p30">
            <a:extLst>
              <a:ext uri="{FF2B5EF4-FFF2-40B4-BE49-F238E27FC236}">
                <a16:creationId xmlns:a16="http://schemas.microsoft.com/office/drawing/2014/main" id="{E6CC4C85-3049-17F3-1BFA-FCCA683CB595}"/>
              </a:ext>
            </a:extLst>
          </p:cNvPr>
          <p:cNvCxnSpPr>
            <a:cxnSpLocks/>
          </p:cNvCxnSpPr>
          <p:nvPr/>
        </p:nvCxnSpPr>
        <p:spPr>
          <a:xfrm>
            <a:off x="6207386" y="1188254"/>
            <a:ext cx="5543" cy="200719"/>
          </a:xfrm>
          <a:prstGeom prst="straightConnector1">
            <a:avLst/>
          </a:prstGeom>
          <a:noFill/>
          <a:ln w="9525" cap="flat" cmpd="sng">
            <a:solidFill>
              <a:schemeClr val="dk2"/>
            </a:solidFill>
            <a:prstDash val="solid"/>
            <a:round/>
            <a:headEnd type="none" w="med" len="med"/>
            <a:tailEnd type="triangle" w="med" len="med"/>
          </a:ln>
        </p:spPr>
      </p:cxnSp>
      <p:sp>
        <p:nvSpPr>
          <p:cNvPr id="14" name="Google Shape;176;p30">
            <a:extLst>
              <a:ext uri="{FF2B5EF4-FFF2-40B4-BE49-F238E27FC236}">
                <a16:creationId xmlns:a16="http://schemas.microsoft.com/office/drawing/2014/main" id="{3F0F2F5D-F983-1992-C2ED-C2C7709DE181}"/>
              </a:ext>
            </a:extLst>
          </p:cNvPr>
          <p:cNvSpPr/>
          <p:nvPr/>
        </p:nvSpPr>
        <p:spPr>
          <a:xfrm>
            <a:off x="5631903" y="1493447"/>
            <a:ext cx="1319783" cy="209284"/>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model.caffemodel</a:t>
            </a:r>
            <a:endParaRPr sz="1000"/>
          </a:p>
        </p:txBody>
      </p:sp>
      <p:cxnSp>
        <p:nvCxnSpPr>
          <p:cNvPr id="15" name="Google Shape;175;p30">
            <a:extLst>
              <a:ext uri="{FF2B5EF4-FFF2-40B4-BE49-F238E27FC236}">
                <a16:creationId xmlns:a16="http://schemas.microsoft.com/office/drawing/2014/main" id="{C99DCF65-74E8-A0E0-59A5-165FAE75EDE7}"/>
              </a:ext>
            </a:extLst>
          </p:cNvPr>
          <p:cNvCxnSpPr>
            <a:cxnSpLocks/>
          </p:cNvCxnSpPr>
          <p:nvPr/>
        </p:nvCxnSpPr>
        <p:spPr>
          <a:xfrm>
            <a:off x="6201843" y="1746015"/>
            <a:ext cx="5543" cy="200719"/>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1250462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2"/>
          <p:cNvSpPr txBox="1"/>
          <p:nvPr/>
        </p:nvSpPr>
        <p:spPr>
          <a:xfrm>
            <a:off x="792840" y="2300538"/>
            <a:ext cx="6320400" cy="2401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rgbClr val="000000"/>
                </a:solidFill>
                <a:latin typeface="Arial"/>
                <a:ea typeface="Arial"/>
                <a:cs typeface="Arial"/>
                <a:sym typeface="Arial"/>
              </a:rPr>
              <a:t>There will always be a sign in front of the robot</a:t>
            </a:r>
            <a:endParaRPr sz="1600"/>
          </a:p>
          <a:p>
            <a:pPr marL="0" marR="0" lvl="0" indent="0" algn="l" rtl="0">
              <a:lnSpc>
                <a:spcPct val="100000"/>
              </a:lnSpc>
              <a:spcBef>
                <a:spcPts val="0"/>
              </a:spcBef>
              <a:spcAft>
                <a:spcPts val="0"/>
              </a:spcAft>
              <a:buClr>
                <a:srgbClr val="000000"/>
              </a:buClr>
              <a:buSzPts val="1600"/>
              <a:buFont typeface="Arial"/>
              <a:buNone/>
            </a:pPr>
            <a:endParaRPr sz="1600"/>
          </a:p>
          <a:p>
            <a:pPr marL="0" marR="0" lvl="0" indent="0" algn="l" rtl="0">
              <a:lnSpc>
                <a:spcPct val="100000"/>
              </a:lnSpc>
              <a:spcBef>
                <a:spcPts val="0"/>
              </a:spcBef>
              <a:spcAft>
                <a:spcPts val="0"/>
              </a:spcAft>
              <a:buClr>
                <a:srgbClr val="000000"/>
              </a:buClr>
              <a:buSzPts val="1600"/>
              <a:buFont typeface="Arial"/>
              <a:buNone/>
            </a:pPr>
            <a:r>
              <a:rPr lang="en" sz="1600"/>
              <a:t>The robot is in a Lab settings </a:t>
            </a:r>
            <a:endParaRPr sz="1600"/>
          </a:p>
          <a:p>
            <a:pPr marL="0" marR="0" lvl="0" indent="0" algn="l" rtl="0">
              <a:lnSpc>
                <a:spcPct val="100000"/>
              </a:lnSpc>
              <a:spcBef>
                <a:spcPts val="0"/>
              </a:spcBef>
              <a:spcAft>
                <a:spcPts val="0"/>
              </a:spcAft>
              <a:buClr>
                <a:srgbClr val="000000"/>
              </a:buClr>
              <a:buSzPts val="1600"/>
              <a:buFont typeface="Arial"/>
              <a:buNone/>
            </a:pPr>
            <a:endParaRPr sz="1600"/>
          </a:p>
          <a:p>
            <a:pPr marL="0" marR="0" lvl="0" indent="0" algn="l" rtl="0">
              <a:lnSpc>
                <a:spcPct val="100000"/>
              </a:lnSpc>
              <a:spcBef>
                <a:spcPts val="0"/>
              </a:spcBef>
              <a:spcAft>
                <a:spcPts val="0"/>
              </a:spcAft>
              <a:buClr>
                <a:srgbClr val="000000"/>
              </a:buClr>
              <a:buSzPts val="1600"/>
              <a:buFont typeface="Arial"/>
              <a:buNone/>
            </a:pPr>
            <a:r>
              <a:rPr lang="en" sz="1600"/>
              <a:t>The sign will be upright</a:t>
            </a:r>
            <a:endParaRPr sz="1600"/>
          </a:p>
          <a:p>
            <a:pPr marL="0" marR="0" lvl="0" indent="0" algn="l" rtl="0">
              <a:lnSpc>
                <a:spcPct val="100000"/>
              </a:lnSpc>
              <a:spcBef>
                <a:spcPts val="0"/>
              </a:spcBef>
              <a:spcAft>
                <a:spcPts val="0"/>
              </a:spcAft>
              <a:buClr>
                <a:srgbClr val="000000"/>
              </a:buClr>
              <a:buSzPts val="1600"/>
              <a:buFont typeface="Arial"/>
              <a:buNone/>
            </a:pPr>
            <a:endParaRPr sz="1600"/>
          </a:p>
          <a:p>
            <a:pPr marL="0" marR="0" lvl="0" indent="0" algn="l" rtl="0">
              <a:lnSpc>
                <a:spcPct val="100000"/>
              </a:lnSpc>
              <a:spcBef>
                <a:spcPts val="0"/>
              </a:spcBef>
              <a:spcAft>
                <a:spcPts val="0"/>
              </a:spcAft>
              <a:buClr>
                <a:srgbClr val="000000"/>
              </a:buClr>
              <a:buSzPts val="1600"/>
              <a:buFont typeface="Arial"/>
              <a:buNone/>
            </a:pPr>
            <a:r>
              <a:rPr lang="en" sz="1600"/>
              <a:t>The sign will only be left or right turn </a:t>
            </a:r>
            <a:endParaRPr sz="1600"/>
          </a:p>
          <a:p>
            <a:pPr marL="0" marR="0" lvl="0" indent="0" algn="l" rtl="0">
              <a:lnSpc>
                <a:spcPct val="100000"/>
              </a:lnSpc>
              <a:spcBef>
                <a:spcPts val="0"/>
              </a:spcBef>
              <a:spcAft>
                <a:spcPts val="0"/>
              </a:spcAft>
              <a:buClr>
                <a:srgbClr val="000000"/>
              </a:buClr>
              <a:buSzPts val="1600"/>
              <a:buFont typeface="Arial"/>
              <a:buNone/>
            </a:pPr>
            <a:endParaRPr sz="1600"/>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000000"/>
              </a:solidFill>
              <a:latin typeface="Arial"/>
              <a:ea typeface="Arial"/>
              <a:cs typeface="Arial"/>
              <a:sym typeface="Arial"/>
            </a:endParaRPr>
          </a:p>
        </p:txBody>
      </p:sp>
      <p:sp>
        <p:nvSpPr>
          <p:cNvPr id="212" name="Google Shape;212;p32"/>
          <p:cNvSpPr txBox="1"/>
          <p:nvPr/>
        </p:nvSpPr>
        <p:spPr>
          <a:xfrm>
            <a:off x="1584960" y="1546860"/>
            <a:ext cx="7795988" cy="5247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600"/>
              <a:buFont typeface="Cambria"/>
              <a:buNone/>
            </a:pPr>
            <a:r>
              <a:rPr lang="en" sz="4400" b="1" i="0" u="none" strike="noStrike" cap="none">
                <a:solidFill>
                  <a:schemeClr val="dk1"/>
                </a:solidFill>
                <a:latin typeface="Montserrat"/>
                <a:ea typeface="Montserrat"/>
                <a:cs typeface="Montserrat"/>
                <a:sym typeface="Montserrat"/>
              </a:rPr>
              <a:t>Assumptions</a:t>
            </a:r>
            <a:endParaRPr b="1">
              <a:latin typeface="Montserrat"/>
              <a:ea typeface="Montserrat"/>
              <a:cs typeface="Montserrat"/>
              <a:sym typeface="Montserrat"/>
            </a:endParaRPr>
          </a:p>
        </p:txBody>
      </p:sp>
      <p:grpSp>
        <p:nvGrpSpPr>
          <p:cNvPr id="213" name="Google Shape;213;p32"/>
          <p:cNvGrpSpPr/>
          <p:nvPr/>
        </p:nvGrpSpPr>
        <p:grpSpPr>
          <a:xfrm>
            <a:off x="873288" y="1546860"/>
            <a:ext cx="574512" cy="510540"/>
            <a:chOff x="7274088" y="0"/>
            <a:chExt cx="675358" cy="5143500"/>
          </a:xfrm>
        </p:grpSpPr>
        <p:sp>
          <p:nvSpPr>
            <p:cNvPr id="214" name="Google Shape;214;p32"/>
            <p:cNvSpPr/>
            <p:nvPr/>
          </p:nvSpPr>
          <p:spPr>
            <a:xfrm>
              <a:off x="7274088" y="0"/>
              <a:ext cx="169164" cy="51435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5" name="Google Shape;215;p32"/>
            <p:cNvSpPr/>
            <p:nvPr/>
          </p:nvSpPr>
          <p:spPr>
            <a:xfrm>
              <a:off x="7441140" y="0"/>
              <a:ext cx="169164" cy="5143500"/>
            </a:xfrm>
            <a:prstGeom prst="rect">
              <a:avLst/>
            </a:prstGeom>
            <a:solidFill>
              <a:srgbClr val="FF7A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6600"/>
                </a:solidFill>
                <a:latin typeface="Arial"/>
                <a:ea typeface="Arial"/>
                <a:cs typeface="Arial"/>
                <a:sym typeface="Arial"/>
              </a:endParaRPr>
            </a:p>
          </p:txBody>
        </p:sp>
        <p:sp>
          <p:nvSpPr>
            <p:cNvPr id="216" name="Google Shape;216;p32"/>
            <p:cNvSpPr/>
            <p:nvPr/>
          </p:nvSpPr>
          <p:spPr>
            <a:xfrm>
              <a:off x="7780282" y="0"/>
              <a:ext cx="169164" cy="5143500"/>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7" name="Google Shape;217;p32"/>
            <p:cNvSpPr/>
            <p:nvPr/>
          </p:nvSpPr>
          <p:spPr>
            <a:xfrm>
              <a:off x="7610653" y="0"/>
              <a:ext cx="169164" cy="51435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pic>
        <p:nvPicPr>
          <p:cNvPr id="218" name="Google Shape;218;p32"/>
          <p:cNvPicPr preferRelativeResize="0"/>
          <p:nvPr/>
        </p:nvPicPr>
        <p:blipFill>
          <a:blip r:embed="rId3">
            <a:alphaModFix/>
          </a:blip>
          <a:stretch>
            <a:fillRect/>
          </a:stretch>
        </p:blipFill>
        <p:spPr>
          <a:xfrm>
            <a:off x="5931625" y="1669250"/>
            <a:ext cx="2355525" cy="23555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734</Words>
  <Application>Microsoft Office PowerPoint</Application>
  <PresentationFormat>On-screen Show (16:9)</PresentationFormat>
  <Paragraphs>143</Paragraphs>
  <Slides>16</Slides>
  <Notes>16</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16</vt:i4>
      </vt:variant>
    </vt:vector>
  </HeadingPairs>
  <TitlesOfParts>
    <vt:vector size="21" baseType="lpstr">
      <vt:lpstr>Cambria</vt:lpstr>
      <vt:lpstr>Montserrat</vt:lpstr>
      <vt:lpstr>Arial</vt:lpstr>
      <vt:lpstr>Simple Light</vt:lpstr>
      <vt:lpstr>Simple Light</vt:lpstr>
      <vt:lpstr>NVIDIA TX Autonomous Vehicle</vt:lpstr>
      <vt:lpstr>Background</vt:lpstr>
      <vt:lpstr>Targeted Users</vt:lpstr>
      <vt:lpstr>Features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NVIDIA TX Autonomous Vehicle</dc:title>
  <cp:lastModifiedBy>MAXIMILIAN SEE TZE JIE</cp:lastModifiedBy>
  <cp:revision>1</cp:revision>
  <dcterms:modified xsi:type="dcterms:W3CDTF">2023-09-14T13:08:31Z</dcterms:modified>
</cp:coreProperties>
</file>